
<file path=[Content_Types].xml><?xml version="1.0" encoding="utf-8"?>
<Types xmlns="http://schemas.openxmlformats.org/package/2006/content-types">
  <Default Extension="gif" ContentType="image/gif"/>
  <Default Extension="jpeg" ContentType="image/jpeg"/>
  <Default Extension="jpg"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4"/>
  </p:notesMasterIdLst>
  <p:sldIdLst>
    <p:sldId id="4296" r:id="rId2"/>
    <p:sldId id="697" r:id="rId3"/>
    <p:sldId id="4291" r:id="rId4"/>
    <p:sldId id="4299" r:id="rId5"/>
    <p:sldId id="4293" r:id="rId6"/>
    <p:sldId id="645" r:id="rId7"/>
    <p:sldId id="677" r:id="rId8"/>
    <p:sldId id="678" r:id="rId9"/>
    <p:sldId id="679" r:id="rId10"/>
    <p:sldId id="680" r:id="rId11"/>
    <p:sldId id="681" r:id="rId12"/>
    <p:sldId id="682" r:id="rId13"/>
    <p:sldId id="683" r:id="rId14"/>
    <p:sldId id="684" r:id="rId15"/>
    <p:sldId id="685" r:id="rId16"/>
    <p:sldId id="488" r:id="rId17"/>
    <p:sldId id="489" r:id="rId18"/>
    <p:sldId id="776" r:id="rId19"/>
    <p:sldId id="4297" r:id="rId20"/>
    <p:sldId id="4298" r:id="rId21"/>
    <p:sldId id="720" r:id="rId22"/>
    <p:sldId id="721" r:id="rId23"/>
    <p:sldId id="4294" r:id="rId24"/>
    <p:sldId id="4295" r:id="rId25"/>
    <p:sldId id="4292" r:id="rId26"/>
    <p:sldId id="711" r:id="rId27"/>
    <p:sldId id="728" r:id="rId28"/>
    <p:sldId id="722" r:id="rId29"/>
    <p:sldId id="723" r:id="rId30"/>
    <p:sldId id="724" r:id="rId31"/>
    <p:sldId id="725" r:id="rId32"/>
    <p:sldId id="726" r:id="rId33"/>
    <p:sldId id="727" r:id="rId34"/>
    <p:sldId id="742" r:id="rId35"/>
    <p:sldId id="743" r:id="rId36"/>
    <p:sldId id="744" r:id="rId37"/>
    <p:sldId id="745" r:id="rId38"/>
    <p:sldId id="746" r:id="rId39"/>
    <p:sldId id="747" r:id="rId40"/>
    <p:sldId id="777" r:id="rId41"/>
    <p:sldId id="656" r:id="rId42"/>
    <p:sldId id="771" r:id="rId4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FDAB"/>
    <a:srgbClr val="DBFDAA"/>
    <a:srgbClr val="4F80BD"/>
    <a:srgbClr val="E3FDBE"/>
    <a:srgbClr val="FFAAA9"/>
    <a:srgbClr val="FFE1E1"/>
    <a:srgbClr val="ECE5F7"/>
    <a:srgbClr val="E1D6F2"/>
    <a:srgbClr val="DCFDAD"/>
    <a:srgbClr val="D4C5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91"/>
    <p:restoredTop sz="96272" autoAdjust="0"/>
  </p:normalViewPr>
  <p:slideViewPr>
    <p:cSldViewPr snapToGrid="0">
      <p:cViewPr varScale="1">
        <p:scale>
          <a:sx n="119" d="100"/>
          <a:sy n="119" d="100"/>
        </p:scale>
        <p:origin x="1944" y="67"/>
      </p:cViewPr>
      <p:guideLst>
        <p:guide orient="horz" pos="2084"/>
        <p:guide pos="288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37CF0-5B85-4F82-8895-487FD940EFF8}" type="datetimeFigureOut">
              <a:rPr lang="zh-CN" altLang="en-US" smtClean="0"/>
              <a:t>2021/10/30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161C67-365B-455B-8333-B2F385616053}" type="slidenum">
              <a:rPr lang="zh-CN" altLang="en-US" smtClean="0"/>
              <a:t>‹#›</a:t>
            </a:fld>
            <a:endParaRPr lang="zh-CN" altLang="en-US"/>
          </a:p>
        </p:txBody>
      </p:sp>
    </p:spTree>
    <p:extLst>
      <p:ext uri="{BB962C8B-B14F-4D97-AF65-F5344CB8AC3E}">
        <p14:creationId xmlns:p14="http://schemas.microsoft.com/office/powerpoint/2010/main" val="3826505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p:txBody>
          <a:bodyPr/>
          <a:lstStyle/>
          <a:p>
            <a:pPr>
              <a:defRPr/>
            </a:pPr>
            <a:fld id="{06B84B70-B244-41BD-A3FF-96714A2112BA}" type="slidenum">
              <a:rPr lang="zh-CN" altLang="en-GB" smtClean="0"/>
              <a:t>2</a:t>
            </a:fld>
            <a:endParaRPr lang="en-GB" altLang="zh-CN"/>
          </a:p>
        </p:txBody>
      </p:sp>
      <p:sp>
        <p:nvSpPr>
          <p:cNvPr id="58371"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ln>
        </p:spPr>
      </p:sp>
      <p:sp>
        <p:nvSpPr>
          <p:cNvPr id="58372" name="Rectangle 3"/>
          <p:cNvSpPr>
            <a:spLocks noGrp="1" noChangeArrowheads="1"/>
          </p:cNvSpPr>
          <p:nvPr>
            <p:ph type="body" idx="1"/>
          </p:nvPr>
        </p:nvSpPr>
        <p:spPr bwMode="auto">
          <a:noFill/>
        </p:spPr>
        <p:txBody>
          <a:bodyPr wrap="square" numCol="1" anchor="t" anchorCtr="0" compatLnSpc="1"/>
          <a:lstStyle/>
          <a:p>
            <a:pPr eaLnBrk="1" hangingPunct="1"/>
            <a:endParaRPr lang="zh-CN" altLang="en-US" dirty="0"/>
          </a:p>
        </p:txBody>
      </p:sp>
    </p:spTree>
    <p:extLst>
      <p:ext uri="{BB962C8B-B14F-4D97-AF65-F5344CB8AC3E}">
        <p14:creationId xmlns:p14="http://schemas.microsoft.com/office/powerpoint/2010/main" val="2978437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672398-B163-40BF-B9DB-BE79F5748C46}" type="slidenum">
              <a:rPr lang="zh-CN" altLang="en-US" smtClean="0">
                <a:solidFill>
                  <a:prstClr val="black"/>
                </a:solidFill>
              </a:rPr>
              <a:pPr/>
              <a:t>26</a:t>
            </a:fld>
            <a:endParaRPr lang="zh-CN" altLang="en-US">
              <a:solidFill>
                <a:prstClr val="black"/>
              </a:solidFill>
            </a:endParaRPr>
          </a:p>
        </p:txBody>
      </p:sp>
    </p:spTree>
    <p:extLst>
      <p:ext uri="{BB962C8B-B14F-4D97-AF65-F5344CB8AC3E}">
        <p14:creationId xmlns:p14="http://schemas.microsoft.com/office/powerpoint/2010/main" val="2228129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p:txBody>
          <a:bodyPr/>
          <a:lstStyle/>
          <a:p>
            <a:pPr>
              <a:defRPr/>
            </a:pPr>
            <a:fld id="{06B84B70-B244-41BD-A3FF-96714A2112BA}" type="slidenum">
              <a:rPr lang="zh-CN" altLang="en-GB" smtClean="0"/>
              <a:pPr>
                <a:defRPr/>
              </a:pPr>
              <a:t>41</a:t>
            </a:fld>
            <a:endParaRPr lang="en-GB" altLang="zh-CN"/>
          </a:p>
        </p:txBody>
      </p:sp>
      <p:sp>
        <p:nvSpPr>
          <p:cNvPr id="58371"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p:spPr>
      </p:sp>
      <p:sp>
        <p:nvSpPr>
          <p:cNvPr id="5837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CN" altLang="en-US" dirty="0"/>
          </a:p>
        </p:txBody>
      </p:sp>
    </p:spTree>
    <p:extLst>
      <p:ext uri="{BB962C8B-B14F-4D97-AF65-F5344CB8AC3E}">
        <p14:creationId xmlns:p14="http://schemas.microsoft.com/office/powerpoint/2010/main" val="3419041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indent="0" algn="just">
              <a:lnSpc>
                <a:spcPct val="150000"/>
              </a:lnSpc>
              <a:spcBef>
                <a:spcPts val="0"/>
              </a:spcBef>
              <a:buClr>
                <a:srgbClr val="FF0000"/>
              </a:buClr>
              <a:buFont typeface="Wingdings" pitchFamily="2" charset="2"/>
              <a:buNone/>
            </a:pPr>
            <a:endParaRPr lang="en-US" altLang="zh-CN" sz="1200" dirty="0">
              <a:latin typeface="Times New Roman" panose="02020603050405020304" pitchFamily="18" charset="0"/>
              <a:ea typeface="微软雅黑" pitchFamily="34" charset="-122"/>
              <a:cs typeface="Times New Roman" panose="02020603050405020304" pitchFamily="18" charset="0"/>
            </a:endParaRPr>
          </a:p>
        </p:txBody>
      </p:sp>
      <p:sp>
        <p:nvSpPr>
          <p:cNvPr id="4" name="幻灯片编号占位符 3"/>
          <p:cNvSpPr>
            <a:spLocks noGrp="1"/>
          </p:cNvSpPr>
          <p:nvPr>
            <p:ph type="sldNum" sz="quarter" idx="10"/>
          </p:nvPr>
        </p:nvSpPr>
        <p:spPr/>
        <p:txBody>
          <a:bodyPr/>
          <a:lstStyle/>
          <a:p>
            <a:fld id="{A880267C-9B34-4EB6-8147-72CDB5DD00B9}" type="slidenum">
              <a:rPr lang="zh-CN" altLang="en-US" smtClean="0"/>
              <a:t>42</a:t>
            </a:fld>
            <a:endParaRPr lang="zh-CN" altLang="en-US"/>
          </a:p>
        </p:txBody>
      </p:sp>
    </p:spTree>
    <p:extLst>
      <p:ext uri="{BB962C8B-B14F-4D97-AF65-F5344CB8AC3E}">
        <p14:creationId xmlns:p14="http://schemas.microsoft.com/office/powerpoint/2010/main" val="2916325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3</a:t>
            </a:fld>
            <a:endParaRPr lang="en-US" altLang="zh-CN" sz="1200">
              <a:latin typeface="Arial" panose="020B0604020202020204" pitchFamily="34" charset="0"/>
            </a:endParaRPr>
          </a:p>
        </p:txBody>
      </p:sp>
    </p:spTree>
    <p:extLst>
      <p:ext uri="{BB962C8B-B14F-4D97-AF65-F5344CB8AC3E}">
        <p14:creationId xmlns:p14="http://schemas.microsoft.com/office/powerpoint/2010/main" val="3378254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6</a:t>
            </a:fld>
            <a:endParaRPr lang="en-US" altLang="zh-CN" sz="120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xfrm>
            <a:off x="1143000" y="685800"/>
            <a:ext cx="4572000" cy="3429000"/>
          </a:xfrm>
        </p:spPr>
      </p:sp>
      <p:sp>
        <p:nvSpPr>
          <p:cNvPr id="118787" name="Notes Placeholder 2"/>
          <p:cNvSpPr>
            <a:spLocks noGrp="1"/>
          </p:cNvSpPr>
          <p:nvPr>
            <p:ph type="body" idx="1"/>
          </p:nvPr>
        </p:nvSpPr>
        <p:spPr bwMode="auto">
          <a:xfrm>
            <a:off x="685801"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118788" name="Slide Number Placeholder 3"/>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fld id="{7F41F2F9-585D-48FB-A43B-9B4A6039C5FD}" type="slidenum">
              <a:rPr lang="en-US" altLang="zh-CN" smtClean="0"/>
              <a:t>9</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xfrm>
            <a:off x="1143000" y="685800"/>
            <a:ext cx="4572000" cy="3429000"/>
          </a:xfrm>
        </p:spPr>
      </p:sp>
      <p:sp>
        <p:nvSpPr>
          <p:cNvPr id="118787" name="Notes Placeholder 2"/>
          <p:cNvSpPr>
            <a:spLocks noGrp="1"/>
          </p:cNvSpPr>
          <p:nvPr>
            <p:ph type="body" idx="1"/>
          </p:nvPr>
        </p:nvSpPr>
        <p:spPr bwMode="auto">
          <a:xfrm>
            <a:off x="685801"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118788" name="Slide Number Placeholder 3"/>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fld id="{7F41F2F9-585D-48FB-A43B-9B4A6039C5FD}" type="slidenum">
              <a:rPr lang="en-US" altLang="zh-CN" smtClean="0"/>
              <a:t>10</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80267C-9B34-4EB6-8147-72CDB5DD00B9}" type="slidenum">
              <a:rPr lang="zh-CN" altLang="en-US" smtClean="0"/>
              <a:t>17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80267C-9B34-4EB6-8147-72CDB5DD00B9}" type="slidenum">
              <a:rPr lang="zh-CN" altLang="en-US" smtClean="0"/>
              <a:t>18</a:t>
            </a:fld>
            <a:endParaRPr lang="zh-CN" altLang="en-US"/>
          </a:p>
        </p:txBody>
      </p:sp>
    </p:spTree>
    <p:extLst>
      <p:ext uri="{BB962C8B-B14F-4D97-AF65-F5344CB8AC3E}">
        <p14:creationId xmlns:p14="http://schemas.microsoft.com/office/powerpoint/2010/main" val="4161460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23</a:t>
            </a:fld>
            <a:endParaRPr lang="en-US" altLang="zh-CN" sz="1200">
              <a:latin typeface="Arial" panose="020B0604020202020204" pitchFamily="34" charset="0"/>
            </a:endParaRPr>
          </a:p>
        </p:txBody>
      </p:sp>
    </p:spTree>
    <p:extLst>
      <p:ext uri="{BB962C8B-B14F-4D97-AF65-F5344CB8AC3E}">
        <p14:creationId xmlns:p14="http://schemas.microsoft.com/office/powerpoint/2010/main" val="135884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25</a:t>
            </a:fld>
            <a:endParaRPr lang="en-US" altLang="zh-CN" sz="1200">
              <a:latin typeface="Arial" panose="020B0604020202020204" pitchFamily="34" charset="0"/>
            </a:endParaRPr>
          </a:p>
        </p:txBody>
      </p:sp>
    </p:spTree>
    <p:extLst>
      <p:ext uri="{BB962C8B-B14F-4D97-AF65-F5344CB8AC3E}">
        <p14:creationId xmlns:p14="http://schemas.microsoft.com/office/powerpoint/2010/main" val="16638635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2578" y="1057014"/>
            <a:ext cx="7772400" cy="1535184"/>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159778" y="402987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5AFABB-F632-4F91-92AF-0E2D2EA81731}" type="datetime1">
              <a:rPr lang="zh-CN" altLang="en-US" smtClean="0"/>
              <a:t>2021/10/30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F906368-F392-4465-AD91-AE646936C52B}" type="datetime1">
              <a:rPr lang="zh-CN" altLang="en-US" smtClean="0"/>
              <a:t>2021/10/30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13AE443-EA00-4061-899C-73E3EB4E23B9}" type="datetime1">
              <a:rPr lang="zh-CN" altLang="en-US" smtClean="0"/>
              <a:t>2021/10/30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节标题">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22313" y="2294317"/>
            <a:ext cx="7772400" cy="1500187"/>
          </a:xfrm>
        </p:spPr>
        <p:txBody>
          <a:bodyPr anchor="ctr"/>
          <a:lstStyle>
            <a:lvl1pPr marL="0" indent="0" algn="ctr">
              <a:buNone/>
              <a:defRPr sz="3600">
                <a:solidFill>
                  <a:srgbClr val="C0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168494" y="6640466"/>
            <a:ext cx="2133600" cy="206177"/>
          </a:xfrm>
          <a:prstGeom prst="rect">
            <a:avLst/>
          </a:prstGeom>
        </p:spPr>
        <p:txBody>
          <a:bodyPr/>
          <a:lstStyle>
            <a:lvl1pPr>
              <a:defRPr/>
            </a:lvl1pPr>
          </a:lstStyle>
          <a:p>
            <a:fld id="{D17F4E69-CF2E-4BBD-BFD6-40704D1A2A8C}" type="datetime1">
              <a:rPr lang="zh-CN" altLang="en-US" smtClean="0"/>
              <a:t>2021/10/30</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a:xfrm>
            <a:off x="6864569" y="6657757"/>
            <a:ext cx="2133600" cy="200244"/>
          </a:xfrm>
          <a:prstGeom prst="rect">
            <a:avLst/>
          </a:prstGeom>
        </p:spPr>
        <p:txBody>
          <a:bodyPr/>
          <a:lstStyle>
            <a:lvl1pPr>
              <a:defRPr/>
            </a:lvl1pPr>
          </a:lstStyle>
          <a:p>
            <a:fld id="{A5AAEF0F-0BBD-4BC2-B079-FA6741C313A3}" type="slidenum">
              <a:rPr lang="zh-CN" altLang="en-US" smtClean="0"/>
              <a:t>‹#›</a:t>
            </a:fld>
            <a:endParaRPr lang="zh-CN" altLang="en-US"/>
          </a:p>
        </p:txBody>
      </p:sp>
      <p:sp>
        <p:nvSpPr>
          <p:cNvPr id="7" name="标题 6"/>
          <p:cNvSpPr>
            <a:spLocks noGrp="1"/>
          </p:cNvSpPr>
          <p:nvPr>
            <p:ph type="title"/>
          </p:nvPr>
        </p:nvSpPr>
        <p:spPr>
          <a:xfrm>
            <a:off x="0" y="173037"/>
            <a:ext cx="9144000" cy="654051"/>
          </a:xfrm>
          <a:prstGeom prst="rect">
            <a:avLst/>
          </a:prstGeom>
        </p:spPr>
        <p:txBody>
          <a:body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p>
        </p:txBody>
      </p:sp>
      <p:sp>
        <p:nvSpPr>
          <p:cNvPr id="3" name="Rectangle 2">
            <a:extLst>
              <a:ext uri="{FF2B5EF4-FFF2-40B4-BE49-F238E27FC236}">
                <a16:creationId xmlns:a16="http://schemas.microsoft.com/office/drawing/2014/main" id="{272A2613-5BCB-3A4E-85A0-87ECABA2EAEC}"/>
              </a:ext>
            </a:extLst>
          </p:cNvPr>
          <p:cNvSpPr>
            <a:spLocks noGrp="1" noChangeArrowheads="1"/>
          </p:cNvSpPr>
          <p:nvPr>
            <p:ph type="sldNum" sz="quarter" idx="10"/>
          </p:nvPr>
        </p:nvSpPr>
        <p:spPr>
          <a:ln/>
        </p:spPr>
        <p:txBody>
          <a:bodyPr/>
          <a:lstStyle>
            <a:lvl1pPr>
              <a:defRPr/>
            </a:lvl1pPr>
          </a:lstStyle>
          <a:p>
            <a:pPr>
              <a:defRPr/>
            </a:pPr>
            <a:fld id="{564B43B8-EC4A-5743-9CA4-764B42BFAC9D}" type="slidenum">
              <a:rPr lang="zh-CN" altLang="en-US"/>
              <a:pPr>
                <a:defRPr/>
              </a:pPr>
              <a:t>‹#›</a:t>
            </a:fld>
            <a:endParaRPr lang="en-US" altLang="zh-CN" sz="1350" dirty="0"/>
          </a:p>
        </p:txBody>
      </p:sp>
    </p:spTree>
    <p:extLst>
      <p:ext uri="{BB962C8B-B14F-4D97-AF65-F5344CB8AC3E}">
        <p14:creationId xmlns:p14="http://schemas.microsoft.com/office/powerpoint/2010/main" val="775397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51520" y="198437"/>
            <a:ext cx="8640960" cy="566267"/>
          </a:xfrm>
          <a:prstGeom prst="rect">
            <a:avLst/>
          </a:prstGeom>
        </p:spPr>
        <p:txBody>
          <a:bodyPr/>
          <a:lstStyle>
            <a:lvl1pPr algn="l">
              <a:defRPr sz="3200" b="1">
                <a:latin typeface="华文中宋" panose="02010600040101010101" pitchFamily="2" charset="-122"/>
                <a:ea typeface="华文中宋" panose="02010600040101010101" pitchFamily="2" charset="-122"/>
              </a:defRPr>
            </a:lvl1pPr>
          </a:lstStyle>
          <a:p>
            <a:r>
              <a:rPr lang="zh-CN" altLang="en-US"/>
              <a:t>单击此处编辑母版标题样式</a:t>
            </a:r>
          </a:p>
        </p:txBody>
      </p:sp>
      <p:sp>
        <p:nvSpPr>
          <p:cNvPr id="3" name="Rectangle 4"/>
          <p:cNvSpPr>
            <a:spLocks noGrp="1" noChangeArrowheads="1"/>
          </p:cNvSpPr>
          <p:nvPr>
            <p:ph type="dt" sz="half" idx="10"/>
          </p:nvPr>
        </p:nvSpPr>
        <p:spPr>
          <a:xfrm>
            <a:off x="457200" y="6245225"/>
            <a:ext cx="2133600" cy="476251"/>
          </a:xfrm>
          <a:prstGeom prst="rect">
            <a:avLst/>
          </a:prstGeom>
        </p:spPr>
        <p:txBody>
          <a:bodyPr/>
          <a:lstStyle>
            <a:lvl1pPr>
              <a:defRPr>
                <a:latin typeface="Arial" panose="020B0604020202020204" pitchFamily="34" charset="0"/>
                <a:ea typeface="宋体" panose="02010600030101010101" pitchFamily="2" charset="-122"/>
              </a:defRPr>
            </a:lvl1pPr>
          </a:lstStyle>
          <a:p>
            <a:pPr eaLnBrk="0" hangingPunct="0">
              <a:buFont typeface="Arial" panose="020B0604020202020204" pitchFamily="34" charset="0"/>
              <a:buNone/>
              <a:defRPr/>
            </a:pPr>
            <a:endParaRPr lang="en-US" altLang="zh-CN" sz="2800">
              <a:solidFill>
                <a:srgbClr val="000000"/>
              </a:solidFill>
            </a:endParaRPr>
          </a:p>
        </p:txBody>
      </p:sp>
      <p:sp>
        <p:nvSpPr>
          <p:cNvPr id="4" name="灯片编号占位符 3"/>
          <p:cNvSpPr>
            <a:spLocks noGrp="1"/>
          </p:cNvSpPr>
          <p:nvPr userDrawn="1">
            <p:ph type="sldNum" sz="quarter" idx="11"/>
          </p:nvPr>
        </p:nvSpPr>
        <p:spPr>
          <a:xfrm>
            <a:off x="8604250" y="404814"/>
            <a:ext cx="539750" cy="412751"/>
          </a:xfrm>
          <a:prstGeom prst="rect">
            <a:avLst/>
          </a:prstGeom>
          <a:ln>
            <a:miter lim="800000"/>
          </a:ln>
        </p:spPr>
        <p:txBody>
          <a:bodyPr/>
          <a:lstStyle>
            <a:lvl1pPr algn="r">
              <a:defRPr sz="1400">
                <a:solidFill>
                  <a:srgbClr val="000000"/>
                </a:solidFill>
                <a:latin typeface="+mn-lt"/>
                <a:ea typeface="宋体" panose="02010600030101010101" pitchFamily="2" charset="-122"/>
              </a:defRPr>
            </a:lvl1pPr>
          </a:lstStyle>
          <a:p>
            <a:pPr>
              <a:defRPr/>
            </a:pPr>
            <a:fld id="{C3934957-00BC-4EF7-9686-5EB32B13AF42}" type="slidenum">
              <a:rPr lang="zh-CN" altLang="en-US"/>
              <a:t>‹#›</a:t>
            </a:fld>
            <a:endParaRPr lang="en-US" altLang="zh-CN" dirty="0"/>
          </a:p>
        </p:txBody>
      </p:sp>
    </p:spTree>
    <p:extLst>
      <p:ext uri="{BB962C8B-B14F-4D97-AF65-F5344CB8AC3E}">
        <p14:creationId xmlns:p14="http://schemas.microsoft.com/office/powerpoint/2010/main" val="1813519490"/>
      </p:ext>
    </p:extLst>
  </p:cSld>
  <p:clrMapOvr>
    <a:masterClrMapping/>
  </p:clrMapOvr>
  <p:transition/>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E03C160-1CF6-4197-853C-5DD8144FA9BE}" type="datetime1">
              <a:rPr lang="zh-CN" altLang="en-US" smtClean="0"/>
              <a:t>2021/10/30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9389" y="1057014"/>
            <a:ext cx="7772400" cy="1533600"/>
          </a:xfrm>
        </p:spPr>
        <p:txBody>
          <a:bodyPr anchor="b"/>
          <a:lstStyle>
            <a:lvl1pPr>
              <a:defRPr sz="4800"/>
            </a:lvl1pPr>
          </a:lstStyle>
          <a:p>
            <a:r>
              <a:rPr lang="zh-CN" altLang="en-US"/>
              <a:t>单击此处编辑母版标题样式</a:t>
            </a:r>
            <a:endParaRPr lang="en-US" dirty="0"/>
          </a:p>
        </p:txBody>
      </p:sp>
      <p:sp>
        <p:nvSpPr>
          <p:cNvPr id="3" name="Text Placeholder 2"/>
          <p:cNvSpPr>
            <a:spLocks noGrp="1"/>
          </p:cNvSpPr>
          <p:nvPr>
            <p:ph type="body" idx="1"/>
          </p:nvPr>
        </p:nvSpPr>
        <p:spPr>
          <a:xfrm>
            <a:off x="1164978" y="4027400"/>
            <a:ext cx="6858000" cy="1656000"/>
          </a:xfrm>
        </p:spPr>
        <p:txBody>
          <a:bodyPr/>
          <a:lstStyle>
            <a:lvl1pPr marL="0" indent="0" algn="ctr">
              <a:buNone/>
              <a:defRPr sz="2400">
                <a:solidFill>
                  <a:srgbClr val="00206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42E54B1-0884-4633-8327-893DAA1E511F}" type="datetime1">
              <a:rPr lang="zh-CN" altLang="en-US" smtClean="0"/>
              <a:t>2021/10/30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A1650BB-E4E8-4483-82DA-D58DEBC4998C}" type="datetime1">
              <a:rPr lang="zh-CN" altLang="en-US" smtClean="0"/>
              <a:t>2021/10/30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6604BCF-E610-4FCE-ADC3-9F4D58E19C5C}" type="datetime1">
              <a:rPr lang="zh-CN" altLang="en-US" smtClean="0"/>
              <a:t>2021/10/30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CBA7D6D-E156-4C2B-9FF2-B27706CE389A}" type="datetime1">
              <a:rPr lang="zh-CN" altLang="en-US" smtClean="0"/>
              <a:t>2021/10/30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0FCEF-073A-4FC7-8BAD-A662F97179A2}" type="datetime1">
              <a:rPr lang="zh-CN" altLang="en-US" smtClean="0"/>
              <a:t>2021/10/30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5B6709-067F-4154-9C9A-D56718F28438}" type="datetime1">
              <a:rPr lang="zh-CN" altLang="en-US" smtClean="0"/>
              <a:t>2021/10/30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8D4C65-E77B-45F2-BD81-CFF9643C0CCF}" type="datetime1">
              <a:rPr lang="zh-CN" altLang="en-US" smtClean="0"/>
              <a:t>2021/10/30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4399"/>
            <a:ext cx="9144000" cy="817721"/>
          </a:xfrm>
          <a:prstGeom prst="rect">
            <a:avLst/>
          </a:prstGeom>
        </p:spPr>
        <p:txBody>
          <a:bodyPr vert="horz" lIns="91440" tIns="14400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34223" y="906011"/>
            <a:ext cx="8883941" cy="5637402"/>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525" y="6660859"/>
            <a:ext cx="2057400" cy="197140"/>
          </a:xfrm>
          <a:prstGeom prst="rect">
            <a:avLst/>
          </a:prstGeom>
        </p:spPr>
        <p:txBody>
          <a:bodyPr vert="horz" lIns="91440" tIns="36000" rIns="91440" bIns="45720" rtlCol="0" anchor="ctr"/>
          <a:lstStyle>
            <a:lvl1pPr algn="l">
              <a:defRPr sz="1200" b="1">
                <a:solidFill>
                  <a:srgbClr val="002060"/>
                </a:solidFill>
              </a:defRPr>
            </a:lvl1pPr>
          </a:lstStyle>
          <a:p>
            <a:fld id="{7181A378-AD84-4E06-B1B5-6D5F5ACB78AE}" type="datetime1">
              <a:rPr lang="zh-CN" altLang="en-US" smtClean="0"/>
              <a:t>2021/10/30</a:t>
            </a:fld>
            <a:endParaRPr lang="zh-CN" altLang="en-US"/>
          </a:p>
        </p:txBody>
      </p:sp>
      <p:sp>
        <p:nvSpPr>
          <p:cNvPr id="5" name="Footer Placeholder 4"/>
          <p:cNvSpPr>
            <a:spLocks noGrp="1"/>
          </p:cNvSpPr>
          <p:nvPr>
            <p:ph type="ftr" sz="quarter" idx="3"/>
          </p:nvPr>
        </p:nvSpPr>
        <p:spPr>
          <a:xfrm>
            <a:off x="2273417" y="6660859"/>
            <a:ext cx="4597165" cy="197140"/>
          </a:xfrm>
          <a:prstGeom prst="rect">
            <a:avLst/>
          </a:prstGeom>
        </p:spPr>
        <p:txBody>
          <a:bodyPr vert="horz" lIns="91440" tIns="36000" rIns="91440" bIns="45720" rtlCol="0" anchor="ctr"/>
          <a:lstStyle>
            <a:lvl1pPr algn="ctr">
              <a:defRPr sz="1200" b="0">
                <a:solidFill>
                  <a:srgbClr val="002060"/>
                </a:solidFill>
              </a:defRPr>
            </a:lvl1pPr>
          </a:lstStyle>
          <a:p>
            <a:endParaRPr lang="zh-CN" altLang="en-US"/>
          </a:p>
        </p:txBody>
      </p:sp>
      <p:sp>
        <p:nvSpPr>
          <p:cNvPr id="6" name="Slide Number Placeholder 5"/>
          <p:cNvSpPr>
            <a:spLocks noGrp="1"/>
          </p:cNvSpPr>
          <p:nvPr>
            <p:ph type="sldNum" sz="quarter" idx="4"/>
          </p:nvPr>
        </p:nvSpPr>
        <p:spPr>
          <a:xfrm>
            <a:off x="7086600" y="6660859"/>
            <a:ext cx="2057400" cy="197140"/>
          </a:xfrm>
          <a:prstGeom prst="rect">
            <a:avLst/>
          </a:prstGeom>
        </p:spPr>
        <p:txBody>
          <a:bodyPr vert="horz" lIns="91440" tIns="36000" rIns="91440" bIns="45720" rtlCol="0" anchor="ctr"/>
          <a:lstStyle>
            <a:lvl1pPr algn="r">
              <a:defRPr sz="1200" b="1">
                <a:solidFill>
                  <a:srgbClr val="002060"/>
                </a:solidFill>
              </a:defRPr>
            </a:lvl1pPr>
          </a:lstStyle>
          <a:p>
            <a:fld id="{5AD84F5B-1672-4D3F-9FEC-5DF89A7B791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hf hdr="0" ftr="0" dt="0"/>
  <p:txStyles>
    <p:title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p:titleStyle>
    <p:body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gif"/><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e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gif"/><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3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8" Type="http://schemas.openxmlformats.org/officeDocument/2006/relationships/image" Target="../media/image370.png"/><Relationship Id="rId7" Type="http://schemas.openxmlformats.org/officeDocument/2006/relationships/image" Target="../media/image430.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410.png"/><Relationship Id="rId10" Type="http://schemas.openxmlformats.org/officeDocument/2006/relationships/image" Target="../media/image150.png"/><Relationship Id="rId4" Type="http://schemas.openxmlformats.org/officeDocument/2006/relationships/image" Target="../media/image400.png"/><Relationship Id="rId9" Type="http://schemas.openxmlformats.org/officeDocument/2006/relationships/image" Target="../media/image380.png"/></Relationships>
</file>

<file path=ppt/slides/_rels/slide36.xml.rels><?xml version="1.0" encoding="UTF-8" standalone="yes"?>
<Relationships xmlns="http://schemas.openxmlformats.org/package/2006/relationships"><Relationship Id="rId8" Type="http://schemas.openxmlformats.org/officeDocument/2006/relationships/image" Target="../media/image460.png"/><Relationship Id="rId7" Type="http://schemas.openxmlformats.org/officeDocument/2006/relationships/image" Target="../media/image430.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170.png"/><Relationship Id="rId5" Type="http://schemas.openxmlformats.org/officeDocument/2006/relationships/image" Target="../media/image410.png"/><Relationship Id="rId10" Type="http://schemas.openxmlformats.org/officeDocument/2006/relationships/image" Target="../media/image160.png"/><Relationship Id="rId4" Type="http://schemas.openxmlformats.org/officeDocument/2006/relationships/image" Target="../media/image450.png"/><Relationship Id="rId9" Type="http://schemas.openxmlformats.org/officeDocument/2006/relationships/image" Target="../media/image470.png"/></Relationships>
</file>

<file path=ppt/slides/_rels/slide37.xml.rels><?xml version="1.0" encoding="UTF-8" standalone="yes"?>
<Relationships xmlns="http://schemas.openxmlformats.org/package/2006/relationships"><Relationship Id="rId3" Type="http://schemas.openxmlformats.org/officeDocument/2006/relationships/image" Target="../media/image480.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s>
</file>

<file path=ppt/slides/_rels/slide39.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icourse163.org/course/ZJU-1003377027"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7C8D88-FD09-4433-A05D-91F2A3CC3332}"/>
              </a:ext>
            </a:extLst>
          </p:cNvPr>
          <p:cNvSpPr>
            <a:spLocks noGrp="1"/>
          </p:cNvSpPr>
          <p:nvPr>
            <p:ph type="ctrTitle"/>
          </p:nvPr>
        </p:nvSpPr>
        <p:spPr>
          <a:xfrm>
            <a:off x="685800" y="2351340"/>
            <a:ext cx="7772400" cy="1535184"/>
          </a:xfrm>
        </p:spPr>
        <p:txBody>
          <a:bodyPr/>
          <a:lstStyle/>
          <a:p>
            <a:r>
              <a:rPr lang="zh-CN" altLang="en-US" dirty="0"/>
              <a:t>第一章 绪论</a:t>
            </a:r>
          </a:p>
        </p:txBody>
      </p:sp>
    </p:spTree>
    <p:extLst>
      <p:ext uri="{BB962C8B-B14F-4D97-AF65-F5344CB8AC3E}">
        <p14:creationId xmlns:p14="http://schemas.microsoft.com/office/powerpoint/2010/main" val="420076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Kurt gÃ¶de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175" y="2542201"/>
            <a:ext cx="2019300" cy="2285218"/>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773952" y="4962475"/>
            <a:ext cx="2255746" cy="276999"/>
          </a:xfrm>
          <a:prstGeom prst="rect">
            <a:avLst/>
          </a:prstGeom>
        </p:spPr>
        <p:txBody>
          <a:bodyPr wrap="none">
            <a:spAutoFit/>
          </a:bodyPr>
          <a:lstStyle/>
          <a:p>
            <a:r>
              <a:rPr lang="en-US" altLang="zh-CN" sz="1200" dirty="0">
                <a:latin typeface="Times New Roman" panose="02020603050405020304" pitchFamily="18" charset="0"/>
                <a:cs typeface="Times New Roman" panose="02020603050405020304" pitchFamily="18" charset="0"/>
              </a:rPr>
              <a:t>Kurt Friedrich Gödel(1906-1978)</a:t>
            </a:r>
            <a:endParaRPr lang="zh-CN" altLang="en-US" sz="1200" dirty="0">
              <a:latin typeface="Times New Roman" panose="02020603050405020304" pitchFamily="18" charset="0"/>
              <a:cs typeface="Times New Roman" panose="02020603050405020304" pitchFamily="18" charset="0"/>
            </a:endParaRPr>
          </a:p>
        </p:txBody>
      </p:sp>
      <p:sp>
        <p:nvSpPr>
          <p:cNvPr id="10" name="右箭头 9"/>
          <p:cNvSpPr/>
          <p:nvPr/>
        </p:nvSpPr>
        <p:spPr>
          <a:xfrm>
            <a:off x="3029698" y="3210914"/>
            <a:ext cx="526302" cy="49244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14" name="Rectangle 19"/>
          <p:cNvSpPr>
            <a:spLocks noChangeArrowheads="1"/>
          </p:cNvSpPr>
          <p:nvPr/>
        </p:nvSpPr>
        <p:spPr bwMode="auto">
          <a:xfrm>
            <a:off x="6401431" y="5026671"/>
            <a:ext cx="2262051" cy="584775"/>
          </a:xfrm>
          <a:prstGeom prst="rect">
            <a:avLst/>
          </a:prstGeom>
          <a:gradFill>
            <a:gsLst>
              <a:gs pos="0">
                <a:srgbClr val="FFEFD1"/>
              </a:gs>
              <a:gs pos="64999">
                <a:srgbClr val="F0EBD5"/>
              </a:gs>
              <a:gs pos="100000">
                <a:srgbClr val="D1C39F"/>
              </a:gs>
            </a:gsLst>
            <a:lin ang="16200000" scaled="0"/>
          </a:gradFill>
          <a:ln>
            <a:headEnd/>
            <a:tailEnd/>
          </a:ln>
          <a:effectLst>
            <a:glow>
              <a:schemeClr val="accent3"/>
            </a:glow>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anchor="ctr">
            <a:spAutoFit/>
          </a:bodyPr>
          <a:lstStyle/>
          <a:p>
            <a:pPr marL="342900" indent="-342900" algn="ctr">
              <a:lnSpc>
                <a:spcPct val="90000"/>
              </a:lnSpc>
              <a:spcBef>
                <a:spcPct val="20000"/>
              </a:spcBef>
              <a:buClr>
                <a:schemeClr val="bg2"/>
              </a:buClr>
              <a:buSzPct val="75000"/>
              <a:defRPr/>
            </a:pPr>
            <a:r>
              <a:rPr lang="zh-CN" altLang="en-US" sz="1600" b="1" dirty="0">
                <a:solidFill>
                  <a:srgbClr val="C00000"/>
                </a:solidFill>
                <a:latin typeface="Times New Roman" panose="02020603050405020304" pitchFamily="18" charset="0"/>
                <a:ea typeface="黑体" pitchFamily="49" charset="-122"/>
                <a:cs typeface="Times New Roman" panose="02020603050405020304" pitchFamily="18" charset="0"/>
              </a:rPr>
              <a:t>哥德尔不完全性定理</a:t>
            </a:r>
            <a:endParaRPr lang="en-US" altLang="zh-CN" sz="1600" b="1" dirty="0">
              <a:solidFill>
                <a:srgbClr val="C00000"/>
              </a:solidFill>
              <a:latin typeface="Times New Roman" panose="02020603050405020304" pitchFamily="18" charset="0"/>
              <a:ea typeface="黑体" pitchFamily="49" charset="-122"/>
              <a:cs typeface="Times New Roman" panose="02020603050405020304" pitchFamily="18" charset="0"/>
            </a:endParaRPr>
          </a:p>
          <a:p>
            <a:pPr marL="342900" indent="-342900" algn="ctr">
              <a:lnSpc>
                <a:spcPct val="90000"/>
              </a:lnSpc>
              <a:spcBef>
                <a:spcPct val="20000"/>
              </a:spcBef>
              <a:buClr>
                <a:schemeClr val="bg2"/>
              </a:buClr>
              <a:buSzPct val="75000"/>
              <a:defRPr/>
            </a:pPr>
            <a:r>
              <a:rPr lang="en-US" altLang="zh-CN" sz="1600" b="1" dirty="0">
                <a:solidFill>
                  <a:srgbClr val="C00000"/>
                </a:solidFill>
                <a:latin typeface="Times New Roman" panose="02020603050405020304" pitchFamily="18" charset="0"/>
                <a:ea typeface="黑体" pitchFamily="49" charset="-122"/>
                <a:cs typeface="Times New Roman" panose="02020603050405020304" pitchFamily="18" charset="0"/>
              </a:rPr>
              <a:t>(1931</a:t>
            </a:r>
            <a:r>
              <a:rPr lang="zh-CN" altLang="en-US" sz="1600" b="1" dirty="0">
                <a:solidFill>
                  <a:srgbClr val="C00000"/>
                </a:solidFill>
                <a:latin typeface="Times New Roman" panose="02020603050405020304" pitchFamily="18" charset="0"/>
                <a:ea typeface="黑体" pitchFamily="49" charset="-122"/>
                <a:cs typeface="Times New Roman" panose="02020603050405020304" pitchFamily="18" charset="0"/>
              </a:rPr>
              <a:t>年）</a:t>
            </a:r>
            <a:endParaRPr lang="en-US" altLang="zh-CN" sz="1600" b="1" dirty="0">
              <a:solidFill>
                <a:srgbClr val="C00000"/>
              </a:solidFill>
              <a:latin typeface="Times New Roman" panose="02020603050405020304" pitchFamily="18" charset="0"/>
              <a:ea typeface="黑体" pitchFamily="49" charset="-122"/>
              <a:cs typeface="Times New Roman" panose="02020603050405020304" pitchFamily="18" charset="0"/>
            </a:endParaRPr>
          </a:p>
        </p:txBody>
      </p:sp>
      <p:sp>
        <p:nvSpPr>
          <p:cNvPr id="15" name="右箭头 14"/>
          <p:cNvSpPr/>
          <p:nvPr/>
        </p:nvSpPr>
        <p:spPr>
          <a:xfrm>
            <a:off x="5477364" y="3199624"/>
            <a:ext cx="526302" cy="49244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5461" y="2542201"/>
            <a:ext cx="1777430" cy="2063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椭圆形标注 17"/>
          <p:cNvSpPr/>
          <p:nvPr/>
        </p:nvSpPr>
        <p:spPr>
          <a:xfrm>
            <a:off x="6087533" y="2544636"/>
            <a:ext cx="2924704" cy="1599211"/>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zh-CN" sz="1400" b="1" dirty="0">
              <a:latin typeface="黑体" panose="02010609060101010101" pitchFamily="49" charset="-122"/>
              <a:ea typeface="黑体" panose="02010609060101010101" pitchFamily="49" charset="-122"/>
            </a:endParaRPr>
          </a:p>
          <a:p>
            <a:pPr algn="ctr"/>
            <a:endParaRPr lang="en-US" altLang="zh-CN" sz="1400" b="1"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任何表达力足够强的</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递归可枚举</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形式系统都不可能同时具有一致性和完备性</a:t>
            </a:r>
          </a:p>
          <a:p>
            <a:pPr algn="ctr"/>
            <a:endParaRPr lang="zh-CN" altLang="en-US" dirty="0">
              <a:ea typeface="黑体" pitchFamily="49" charset="-122"/>
            </a:endParaRPr>
          </a:p>
        </p:txBody>
      </p:sp>
      <p:sp>
        <p:nvSpPr>
          <p:cNvPr id="13" name="矩形 12"/>
          <p:cNvSpPr/>
          <p:nvPr/>
        </p:nvSpPr>
        <p:spPr>
          <a:xfrm>
            <a:off x="3190215" y="4860630"/>
            <a:ext cx="2727922" cy="830997"/>
          </a:xfrm>
          <a:prstGeom prst="rect">
            <a:avLst/>
          </a:prstGeom>
        </p:spPr>
        <p:txBody>
          <a:bodyPr wrap="square">
            <a:spAutoFit/>
          </a:bodyPr>
          <a:lstStyle/>
          <a:p>
            <a:pPr algn="ct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论数学原理及有关系统中不可判定命题</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》(On Formally Undecidable Propositions of Principia Mathematica and Related Systems)</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矩形 19"/>
          <p:cNvSpPr/>
          <p:nvPr/>
        </p:nvSpPr>
        <p:spPr>
          <a:xfrm>
            <a:off x="1432261" y="968011"/>
            <a:ext cx="5314275" cy="400110"/>
          </a:xfrm>
          <a:prstGeom prst="rect">
            <a:avLst/>
          </a:prstGeom>
        </p:spPr>
        <p:txBody>
          <a:bodyPr wrap="none">
            <a:spAutoFit/>
          </a:bodyPr>
          <a:lstStyle/>
          <a:p>
            <a:pPr algn="ctr"/>
            <a:r>
              <a:rPr lang="zh-CN" altLang="en-US" sz="20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工欲善其事，必先利其器：智能之器从何而来</a:t>
            </a:r>
          </a:p>
        </p:txBody>
      </p:sp>
      <p:sp>
        <p:nvSpPr>
          <p:cNvPr id="17" name="标题 3"/>
          <p:cNvSpPr>
            <a:spLocks noGrp="1"/>
          </p:cNvSpPr>
          <p:nvPr>
            <p:ph type="title"/>
          </p:nvPr>
        </p:nvSpPr>
        <p:spPr>
          <a:xfrm>
            <a:off x="334265" y="133051"/>
            <a:ext cx="9144000" cy="654051"/>
          </a:xfrm>
        </p:spPr>
        <p:txBody>
          <a:bodyPr/>
          <a:lstStyle/>
          <a:p>
            <a:pPr marL="162000"/>
            <a:r>
              <a:rPr lang="zh-CN" altLang="en-US" sz="2400" b="1" dirty="0">
                <a:latin typeface="黑体" panose="02010609060101010101" pitchFamily="49" charset="-122"/>
                <a:ea typeface="黑体" panose="02010609060101010101" pitchFamily="49" charset="-122"/>
              </a:rPr>
              <a:t>计算之力从何而来</a:t>
            </a:r>
          </a:p>
        </p:txBody>
      </p:sp>
    </p:spTree>
    <p:extLst>
      <p:ext uri="{BB962C8B-B14F-4D97-AF65-F5344CB8AC3E}">
        <p14:creationId xmlns:p14="http://schemas.microsoft.com/office/powerpoint/2010/main" val="917953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14598" y="5793861"/>
            <a:ext cx="8469442" cy="523220"/>
          </a:xfrm>
          <a:prstGeom prst="rect">
            <a:avLst/>
          </a:prstGeom>
        </p:spPr>
        <p:txBody>
          <a:bodyPr wrap="square">
            <a:spAutoFit/>
          </a:bodyPr>
          <a:lstStyle/>
          <a:p>
            <a:pPr algn="ct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On Computable Numbers, with an Application to the Entscheidungsproblem,1937</a:t>
            </a:r>
          </a:p>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论数字计算在决断难题中的应用</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a:t>
            </a:r>
          </a:p>
        </p:txBody>
      </p:sp>
      <p:pic>
        <p:nvPicPr>
          <p:cNvPr id="6" name="Picture 2" descr="See the source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0726" y="2781609"/>
            <a:ext cx="1578983" cy="1580669"/>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4504069" y="4947265"/>
            <a:ext cx="4180953" cy="369332"/>
          </a:xfrm>
          <a:prstGeom prst="rect">
            <a:avLst/>
          </a:prstGeom>
        </p:spPr>
        <p:txBody>
          <a:bodyPr wrap="none">
            <a:spAutoFit/>
          </a:bodyPr>
          <a:lstStyle/>
          <a:p>
            <a:r>
              <a:rPr lang="zh-CN" altLang="zh-CN" dirty="0">
                <a:latin typeface="Times New Roman" panose="02020603050405020304" pitchFamily="18" charset="0"/>
                <a:ea typeface="黑体" panose="02010609060101010101" pitchFamily="49" charset="-122"/>
                <a:cs typeface="Times New Roman" panose="02020603050405020304" pitchFamily="18" charset="0"/>
              </a:rPr>
              <a:t>图灵机模型计算</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gcd</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(24,16)*10+17”</a:t>
            </a:r>
            <a:r>
              <a:rPr lang="zh-CN" altLang="zh-CN" dirty="0">
                <a:latin typeface="Times New Roman" panose="02020603050405020304" pitchFamily="18" charset="0"/>
                <a:ea typeface="黑体" panose="02010609060101010101" pitchFamily="49" charset="-122"/>
                <a:cs typeface="Times New Roman" panose="02020603050405020304" pitchFamily="18" charset="0"/>
              </a:rPr>
              <a:t>示意</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矩形 10"/>
          <p:cNvSpPr/>
          <p:nvPr/>
        </p:nvSpPr>
        <p:spPr>
          <a:xfrm>
            <a:off x="345581" y="4519803"/>
            <a:ext cx="1298488" cy="480131"/>
          </a:xfrm>
          <a:prstGeom prst="rect">
            <a:avLst/>
          </a:prstGeom>
        </p:spPr>
        <p:txBody>
          <a:bodyPr wrap="square">
            <a:spAutoFit/>
          </a:bodyPr>
          <a:lstStyle/>
          <a:p>
            <a:pPr>
              <a:lnSpc>
                <a:spcPct val="90000"/>
              </a:lnSpc>
              <a:spcBef>
                <a:spcPct val="0"/>
              </a:spcBef>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Alan Turing</a:t>
            </a:r>
          </a:p>
          <a:p>
            <a:pPr>
              <a:lnSpc>
                <a:spcPct val="90000"/>
              </a:lnSpc>
              <a:spcBef>
                <a:spcPct val="0"/>
              </a:spcBef>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(1912-1954)</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2" name="Picture 2" descr="Image resul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8543" y="2781609"/>
            <a:ext cx="1265527" cy="1406568"/>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1432261" y="968011"/>
            <a:ext cx="5314275" cy="400110"/>
          </a:xfrm>
          <a:prstGeom prst="rect">
            <a:avLst/>
          </a:prstGeom>
        </p:spPr>
        <p:txBody>
          <a:bodyPr wrap="none">
            <a:spAutoFit/>
          </a:bodyPr>
          <a:lstStyle/>
          <a:p>
            <a:pPr algn="ctr"/>
            <a:r>
              <a:rPr lang="zh-CN" altLang="en-US" sz="20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工欲善其事，必先利其器：智能之器从何而来</a:t>
            </a:r>
          </a:p>
        </p:txBody>
      </p:sp>
      <p:sp>
        <p:nvSpPr>
          <p:cNvPr id="3" name="矩形 2"/>
          <p:cNvSpPr/>
          <p:nvPr/>
        </p:nvSpPr>
        <p:spPr>
          <a:xfrm>
            <a:off x="1644070" y="4523288"/>
            <a:ext cx="2337391" cy="646331"/>
          </a:xfrm>
          <a:prstGeom prst="rect">
            <a:avLst/>
          </a:prstGeom>
        </p:spPr>
        <p:txBody>
          <a:bodyPr wrap="square">
            <a:spAutoFit/>
          </a:bodyPr>
          <a:lstStyle/>
          <a:p>
            <a:pPr algn="ctr"/>
            <a:r>
              <a:rPr lang="zh-CN" altLang="en-US" sz="1200" b="1" dirty="0">
                <a:solidFill>
                  <a:srgbClr val="C00000"/>
                </a:solidFill>
                <a:latin typeface="微软雅黑" panose="020B0503020204020204" pitchFamily="34" charset="-122"/>
                <a:ea typeface="微软雅黑" panose="020B0503020204020204" pitchFamily="34" charset="-122"/>
              </a:rPr>
              <a:t>“判定性问题”是无法解决的，即有些数学问题是不可求解的</a:t>
            </a:r>
            <a:r>
              <a:rPr lang="en-US" altLang="zh-CN" sz="1200" b="1" dirty="0">
                <a:solidFill>
                  <a:srgbClr val="C00000"/>
                </a:solidFill>
                <a:latin typeface="微软雅黑" panose="020B0503020204020204" pitchFamily="34" charset="-122"/>
                <a:ea typeface="微软雅黑" panose="020B0503020204020204" pitchFamily="34" charset="-122"/>
              </a:rPr>
              <a:t>(</a:t>
            </a:r>
            <a:r>
              <a:rPr lang="zh-CN" altLang="en-US" sz="1200" b="1" dirty="0">
                <a:solidFill>
                  <a:srgbClr val="C00000"/>
                </a:solidFill>
                <a:latin typeface="微软雅黑" panose="020B0503020204020204" pitchFamily="34" charset="-122"/>
                <a:ea typeface="微软雅黑" panose="020B0503020204020204" pitchFamily="34" charset="-122"/>
              </a:rPr>
              <a:t>图灵不可停机的</a:t>
            </a:r>
            <a:r>
              <a:rPr lang="en-US" altLang="zh-CN" sz="1200" b="1" dirty="0">
                <a:solidFill>
                  <a:srgbClr val="C00000"/>
                </a:solidFill>
                <a:latin typeface="微软雅黑" panose="020B0503020204020204" pitchFamily="34" charset="-122"/>
                <a:ea typeface="微软雅黑" panose="020B0503020204020204" pitchFamily="34" charset="-122"/>
              </a:rPr>
              <a:t>)</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15" name="标题 3"/>
          <p:cNvSpPr>
            <a:spLocks noGrp="1"/>
          </p:cNvSpPr>
          <p:nvPr>
            <p:ph type="title"/>
          </p:nvPr>
        </p:nvSpPr>
        <p:spPr>
          <a:xfrm>
            <a:off x="334265" y="133051"/>
            <a:ext cx="9144000" cy="654051"/>
          </a:xfrm>
        </p:spPr>
        <p:txBody>
          <a:bodyPr/>
          <a:lstStyle/>
          <a:p>
            <a:pPr marL="162000"/>
            <a:r>
              <a:rPr lang="zh-CN" altLang="en-US" sz="2400" b="1" dirty="0">
                <a:latin typeface="黑体" panose="02010609060101010101" pitchFamily="49" charset="-122"/>
                <a:ea typeface="黑体" panose="02010609060101010101" pitchFamily="49" charset="-122"/>
              </a:rPr>
              <a:t>计算之力从何而来</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1836" y="2262591"/>
            <a:ext cx="5144877" cy="2583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8459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3"/>
          <p:cNvSpPr>
            <a:spLocks noGrp="1"/>
          </p:cNvSpPr>
          <p:nvPr>
            <p:ph type="title"/>
          </p:nvPr>
        </p:nvSpPr>
        <p:spPr>
          <a:xfrm>
            <a:off x="136691" y="166102"/>
            <a:ext cx="9144000" cy="654051"/>
          </a:xfrm>
        </p:spPr>
        <p:txBody>
          <a:bodyPr/>
          <a:lstStyle/>
          <a:p>
            <a:r>
              <a:rPr lang="zh-CN" altLang="en-US" sz="2400" b="1" dirty="0">
                <a:latin typeface="黑体" panose="02010609060101010101" pitchFamily="49" charset="-122"/>
                <a:ea typeface="黑体" panose="02010609060101010101" pitchFamily="49" charset="-122"/>
              </a:rPr>
              <a:t>人工智能：以机器为载体的人类智能或生物智能</a:t>
            </a:r>
          </a:p>
        </p:txBody>
      </p:sp>
      <p:grpSp>
        <p:nvGrpSpPr>
          <p:cNvPr id="3" name="组合 2">
            <a:extLst>
              <a:ext uri="{FF2B5EF4-FFF2-40B4-BE49-F238E27FC236}">
                <a16:creationId xmlns:a16="http://schemas.microsoft.com/office/drawing/2014/main" id="{CF1E2D42-798D-4D6C-9E20-82F6E2BD533D}"/>
              </a:ext>
            </a:extLst>
          </p:cNvPr>
          <p:cNvGrpSpPr/>
          <p:nvPr/>
        </p:nvGrpSpPr>
        <p:grpSpPr>
          <a:xfrm>
            <a:off x="1112292" y="4301690"/>
            <a:ext cx="6891929" cy="1144929"/>
            <a:chOff x="3958523" y="3065318"/>
            <a:chExt cx="5109276" cy="1144929"/>
          </a:xfrm>
        </p:grpSpPr>
        <p:sp>
          <p:nvSpPr>
            <p:cNvPr id="20" name="Rectangle 19"/>
            <p:cNvSpPr>
              <a:spLocks noChangeArrowheads="1"/>
            </p:cNvSpPr>
            <p:nvPr/>
          </p:nvSpPr>
          <p:spPr bwMode="auto">
            <a:xfrm>
              <a:off x="3958523" y="3065318"/>
              <a:ext cx="3445885" cy="1144929"/>
            </a:xfrm>
            <a:prstGeom prst="rect">
              <a:avLst/>
            </a:prstGeom>
            <a:gradFill>
              <a:gsLst>
                <a:gs pos="0">
                  <a:srgbClr val="FFEFD1"/>
                </a:gs>
                <a:gs pos="64999">
                  <a:srgbClr val="F0EBD5"/>
                </a:gs>
                <a:gs pos="100000">
                  <a:srgbClr val="D1C39F"/>
                </a:gs>
              </a:gsLst>
              <a:lin ang="16200000" scaled="0"/>
            </a:gradFill>
            <a:ln>
              <a:headEnd/>
              <a:tailEnd/>
            </a:ln>
            <a:effectLst>
              <a:glow>
                <a:schemeClr val="accent3"/>
              </a:glow>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anchor="ctr">
              <a:spAutoFit/>
            </a:bodyPr>
            <a:lstStyle/>
            <a:p>
              <a:pPr marL="342900" indent="-342900">
                <a:lnSpc>
                  <a:spcPct val="90000"/>
                </a:lnSpc>
                <a:spcBef>
                  <a:spcPct val="20000"/>
                </a:spcBef>
                <a:buClr>
                  <a:schemeClr val="tx1"/>
                </a:buClr>
                <a:buSzPct val="75000"/>
                <a:buFont typeface="Wingdings" panose="05000000000000000000" pitchFamily="2" charset="2"/>
                <a:buChar char="l"/>
                <a:defRPr/>
              </a:pPr>
              <a:r>
                <a:rPr lang="zh-CN" altLang="en-US" b="1" dirty="0">
                  <a:solidFill>
                    <a:srgbClr val="C00000"/>
                  </a:solidFill>
                  <a:latin typeface="Times New Roman" panose="02020603050405020304" pitchFamily="18" charset="0"/>
                  <a:ea typeface="黑体" pitchFamily="49" charset="-122"/>
                  <a:cs typeface="Times New Roman" panose="02020603050405020304" pitchFamily="18" charset="0"/>
                </a:rPr>
                <a:t>图灵论题：凡是可计算的函数都可以用图灵机计算</a:t>
              </a:r>
            </a:p>
            <a:p>
              <a:pPr marL="342900" indent="-342900">
                <a:lnSpc>
                  <a:spcPct val="90000"/>
                </a:lnSpc>
                <a:spcBef>
                  <a:spcPct val="20000"/>
                </a:spcBef>
                <a:buClr>
                  <a:schemeClr val="tx1"/>
                </a:buClr>
                <a:buSzPct val="75000"/>
                <a:buFont typeface="Wingdings" panose="05000000000000000000" pitchFamily="2" charset="2"/>
                <a:buChar char="l"/>
                <a:defRPr/>
              </a:pPr>
              <a:r>
                <a:rPr lang="zh-CN" altLang="en-US" b="1" dirty="0">
                  <a:solidFill>
                    <a:srgbClr val="C00000"/>
                  </a:solidFill>
                  <a:latin typeface="Times New Roman" panose="02020603050405020304" pitchFamily="18" charset="0"/>
                  <a:ea typeface="黑体" pitchFamily="49" charset="-122"/>
                  <a:cs typeface="Times New Roman" panose="02020603050405020304" pitchFamily="18" charset="0"/>
                </a:rPr>
                <a:t>邱奇论题：任何计算，如果存在一个有效过程，它就能被图灵机实现</a:t>
              </a:r>
              <a:endParaRPr lang="en-US" altLang="zh-CN" b="1" dirty="0">
                <a:solidFill>
                  <a:srgbClr val="C00000"/>
                </a:solidFill>
                <a:latin typeface="Times New Roman" panose="02020603050405020304" pitchFamily="18" charset="0"/>
                <a:ea typeface="黑体" pitchFamily="49" charset="-122"/>
                <a:cs typeface="Times New Roman" panose="02020603050405020304" pitchFamily="18" charset="0"/>
              </a:endParaRPr>
            </a:p>
          </p:txBody>
        </p:sp>
        <p:sp>
          <p:nvSpPr>
            <p:cNvPr id="4" name="右大括号 3"/>
            <p:cNvSpPr/>
            <p:nvPr/>
          </p:nvSpPr>
          <p:spPr>
            <a:xfrm>
              <a:off x="7404408" y="3101560"/>
              <a:ext cx="389467" cy="10724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矩形 20"/>
            <p:cNvSpPr/>
            <p:nvPr/>
          </p:nvSpPr>
          <p:spPr>
            <a:xfrm>
              <a:off x="7735901" y="3145339"/>
              <a:ext cx="1331898" cy="738664"/>
            </a:xfrm>
            <a:prstGeom prst="rect">
              <a:avLst/>
            </a:prstGeom>
          </p:spPr>
          <p:txBody>
            <a:bodyPr wrap="square">
              <a:spAutoFit/>
            </a:bodyPr>
            <a:lstStyle/>
            <a:p>
              <a:pPr algn="ctr"/>
              <a:r>
                <a:rPr lang="en-US" altLang="zh-CN" dirty="0"/>
                <a:t> </a:t>
              </a:r>
              <a:r>
                <a:rPr lang="zh-CN" altLang="en-US" sz="1200" b="1" dirty="0">
                  <a:latin typeface="微软雅黑" panose="020B0503020204020204" pitchFamily="34" charset="-122"/>
                  <a:ea typeface="微软雅黑" panose="020B0503020204020204" pitchFamily="34" charset="-122"/>
                  <a:cs typeface="Times New Roman" panose="02020603050405020304" pitchFamily="18" charset="0"/>
                </a:rPr>
                <a:t>邱奇－图灵论题</a:t>
              </a:r>
              <a:r>
                <a:rPr lang="en-US" altLang="zh-CN" sz="1200" dirty="0">
                  <a:latin typeface="Times New Roman" panose="02020603050405020304" pitchFamily="18" charset="0"/>
                  <a:cs typeface="Times New Roman" panose="02020603050405020304" pitchFamily="18" charset="0"/>
                </a:rPr>
                <a:t>(Church–Turing thesis, computability thesis)</a:t>
              </a:r>
              <a:endParaRPr lang="zh-CN" altLang="en-US" sz="1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ext uri="{D42A27DB-BD31-4B8C-83A1-F6EECF244321}">
                    <p14:modId xmlns:p14="http://schemas.microsoft.com/office/powerpoint/2010/main" val="182030715"/>
                  </p:ext>
                </p:extLst>
              </p:nvPr>
            </p:nvGraphicFramePr>
            <p:xfrm>
              <a:off x="1060181" y="1704250"/>
              <a:ext cx="7023637" cy="1824652"/>
            </p:xfrm>
            <a:graphic>
              <a:graphicData uri="http://schemas.openxmlformats.org/drawingml/2006/table">
                <a:tbl>
                  <a:tblPr firstRow="1" bandRow="1">
                    <a:tableStyleId>{5C22544A-7EE6-4342-B048-85BDC9FD1C3A}</a:tableStyleId>
                  </a:tblPr>
                  <a:tblGrid>
                    <a:gridCol w="2692821">
                      <a:extLst>
                        <a:ext uri="{9D8B030D-6E8A-4147-A177-3AD203B41FA5}">
                          <a16:colId xmlns:a16="http://schemas.microsoft.com/office/drawing/2014/main" val="20000"/>
                        </a:ext>
                      </a:extLst>
                    </a:gridCol>
                    <a:gridCol w="1989604">
                      <a:extLst>
                        <a:ext uri="{9D8B030D-6E8A-4147-A177-3AD203B41FA5}">
                          <a16:colId xmlns:a16="http://schemas.microsoft.com/office/drawing/2014/main" val="20001"/>
                        </a:ext>
                      </a:extLst>
                    </a:gridCol>
                    <a:gridCol w="2341212">
                      <a:extLst>
                        <a:ext uri="{9D8B030D-6E8A-4147-A177-3AD203B41FA5}">
                          <a16:colId xmlns:a16="http://schemas.microsoft.com/office/drawing/2014/main" val="20002"/>
                        </a:ext>
                      </a:extLst>
                    </a:gridCol>
                  </a:tblGrid>
                  <a:tr h="494453">
                    <a:tc>
                      <a:txBody>
                        <a:bodyPr/>
                        <a:lstStyle/>
                        <a:p>
                          <a:pPr algn="ctr"/>
                          <a:r>
                            <a:rPr lang="zh-CN" altLang="en-US" sz="1600" b="1" kern="12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计算载体</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b="1" kern="12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提出学者</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b="1" kern="12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计算角度</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87921">
                    <a:tc>
                      <a:txBody>
                        <a:bodyPr/>
                        <a:lstStyle/>
                        <a:p>
                          <a:pPr marL="0" algn="ctr" defTabSz="685800" rtl="0" eaLnBrk="1" latinLnBrk="0" hangingPunct="1"/>
                          <a:r>
                            <a:rPr lang="zh-CN" altLang="en-US" sz="16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原始递归函数</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zh-CN" altLang="en-US" sz="16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哥德尔</a:t>
                          </a:r>
                          <a:r>
                            <a:rPr lang="en-US" altLang="zh-CN" sz="1600" b="0" kern="12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Godel</a:t>
                          </a:r>
                          <a:endParaRPr lang="zh-CN" altLang="en-US" sz="16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zh-CN" altLang="en-US" sz="16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数学的形式</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76518">
                    <a:tc>
                      <a:txBody>
                        <a:bodyPr/>
                        <a:lstStyle/>
                        <a:p>
                          <a:pPr marL="0" algn="ctr" defTabSz="685800" rtl="0" eaLnBrk="1" latinLnBrk="0" hangingPunct="1"/>
                          <a14:m>
                            <m:oMathPara xmlns:m="http://schemas.openxmlformats.org/officeDocument/2006/math">
                              <m:oMathParaPr>
                                <m:jc m:val="centerGroup"/>
                              </m:oMathParaPr>
                              <m:oMath xmlns:m="http://schemas.openxmlformats.org/officeDocument/2006/math">
                                <m:r>
                                  <m:rPr>
                                    <m:sty m:val="p"/>
                                  </m:rPr>
                                  <a:rPr lang="en-US" altLang="zh-CN" sz="1600" b="0" kern="1200" smtClean="0">
                                    <a:solidFill>
                                      <a:schemeClr val="tx1"/>
                                    </a:solidFill>
                                    <a:latin typeface="Cambria Math"/>
                                    <a:ea typeface="微软雅黑" panose="020B0503020204020204" pitchFamily="34" charset="-122"/>
                                    <a:cs typeface="Times New Roman" panose="02020603050405020304" pitchFamily="18" charset="0"/>
                                  </a:rPr>
                                  <m:t>λ</m:t>
                                </m:r>
                                <m:r>
                                  <a:rPr lang="zh-CN" altLang="en-US" sz="1600" b="0" kern="1200">
                                    <a:solidFill>
                                      <a:schemeClr val="tx1"/>
                                    </a:solidFill>
                                    <a:latin typeface="Cambria Math"/>
                                    <a:ea typeface="微软雅黑" panose="020B0503020204020204" pitchFamily="34" charset="-122"/>
                                    <a:cs typeface="Times New Roman" panose="02020603050405020304" pitchFamily="18" charset="0"/>
                                  </a:rPr>
                                  <m:t>−</m:t>
                                </m:r>
                                <m:r>
                                  <a:rPr lang="zh-CN" altLang="zh-CN" sz="1600" b="0" kern="1200">
                                    <a:solidFill>
                                      <a:schemeClr val="tx1"/>
                                    </a:solidFill>
                                    <a:latin typeface="Cambria Math"/>
                                    <a:ea typeface="微软雅黑" panose="020B0503020204020204" pitchFamily="34" charset="-122"/>
                                    <a:cs typeface="Times New Roman" panose="02020603050405020304" pitchFamily="18" charset="0"/>
                                  </a:rPr>
                                  <m:t>演算</m:t>
                                </m:r>
                                <m:r>
                                  <a:rPr lang="en-US" altLang="zh-CN" sz="1600" b="0" kern="1200">
                                    <a:solidFill>
                                      <a:schemeClr val="tx1"/>
                                    </a:solidFill>
                                    <a:latin typeface="Cambria Math"/>
                                    <a:ea typeface="微软雅黑" panose="020B0503020204020204" pitchFamily="34" charset="-122"/>
                                    <a:cs typeface="Times New Roman" panose="02020603050405020304" pitchFamily="18" charset="0"/>
                                  </a:rPr>
                                  <m:t>(</m:t>
                                </m:r>
                                <m:r>
                                  <m:rPr>
                                    <m:sty m:val="p"/>
                                  </m:rPr>
                                  <a:rPr lang="en-US" altLang="zh-CN" sz="1600" b="0" kern="1200">
                                    <a:solidFill>
                                      <a:schemeClr val="tx1"/>
                                    </a:solidFill>
                                    <a:latin typeface="Cambria Math"/>
                                    <a:ea typeface="微软雅黑" panose="020B0503020204020204" pitchFamily="34" charset="-122"/>
                                    <a:cs typeface="Times New Roman" panose="02020603050405020304" pitchFamily="18" charset="0"/>
                                  </a:rPr>
                                  <m:t>λ</m:t>
                                </m:r>
                                <m:r>
                                  <a:rPr lang="zh-CN" altLang="en-US" sz="1600" b="0" kern="1200">
                                    <a:solidFill>
                                      <a:schemeClr val="tx1"/>
                                    </a:solidFill>
                                    <a:latin typeface="Cambria Math"/>
                                    <a:ea typeface="微软雅黑" panose="020B0503020204020204" pitchFamily="34" charset="-122"/>
                                    <a:cs typeface="Times New Roman" panose="02020603050405020304" pitchFamily="18" charset="0"/>
                                  </a:rPr>
                                  <m:t>−</m:t>
                                </m:r>
                                <m:r>
                                  <m:rPr>
                                    <m:sty m:val="p"/>
                                  </m:rPr>
                                  <a:rPr lang="en-US" altLang="zh-CN" sz="1600" b="0" kern="1200">
                                    <a:solidFill>
                                      <a:schemeClr val="tx1"/>
                                    </a:solidFill>
                                    <a:latin typeface="Cambria Math"/>
                                    <a:ea typeface="微软雅黑" panose="020B0503020204020204" pitchFamily="34" charset="-122"/>
                                    <a:cs typeface="Times New Roman" panose="02020603050405020304" pitchFamily="18" charset="0"/>
                                  </a:rPr>
                                  <m:t>calculus</m:t>
                                </m:r>
                                <m:r>
                                  <a:rPr lang="en-US" altLang="zh-CN" sz="1600" b="0" kern="1200">
                                    <a:solidFill>
                                      <a:schemeClr val="tx1"/>
                                    </a:solidFill>
                                    <a:latin typeface="Cambria Math"/>
                                    <a:ea typeface="微软雅黑" panose="020B0503020204020204" pitchFamily="34" charset="-122"/>
                                    <a:cs typeface="Times New Roman" panose="02020603050405020304" pitchFamily="18" charset="0"/>
                                  </a:rPr>
                                  <m:t>)</m:t>
                                </m:r>
                              </m:oMath>
                            </m:oMathPara>
                          </a14:m>
                          <a:endParaRPr lang="zh-CN" altLang="en-US" sz="16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zh-CN" altLang="en-US" sz="16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丘奇</a:t>
                          </a:r>
                          <a:r>
                            <a:rPr lang="en-US" altLang="zh-CN" sz="16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Church</a:t>
                          </a:r>
                          <a:endParaRPr lang="zh-CN" altLang="en-US" sz="16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zh-CN" altLang="en-US" sz="16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数理逻辑的形式</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marL="0" algn="ctr" defTabSz="685800" rtl="0" eaLnBrk="1" latinLnBrk="0" hangingPunct="1"/>
                          <a:r>
                            <a:rPr lang="zh-CN" altLang="en-US" sz="16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图灵机</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zh-CN" altLang="en-US" sz="16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图灵</a:t>
                          </a:r>
                          <a:r>
                            <a:rPr lang="en-US" altLang="zh-CN" sz="16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Turing</a:t>
                          </a:r>
                          <a:endParaRPr lang="zh-CN" altLang="en-US" sz="16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zh-CN" altLang="en-US" sz="16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机械的形式</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182030715"/>
                  </p:ext>
                </p:extLst>
              </p:nvPr>
            </p:nvGraphicFramePr>
            <p:xfrm>
              <a:off x="1060181" y="1704250"/>
              <a:ext cx="7023637" cy="1824652"/>
            </p:xfrm>
            <a:graphic>
              <a:graphicData uri="http://schemas.openxmlformats.org/drawingml/2006/table">
                <a:tbl>
                  <a:tblPr firstRow="1" bandRow="1">
                    <a:tableStyleId>{5C22544A-7EE6-4342-B048-85BDC9FD1C3A}</a:tableStyleId>
                  </a:tblPr>
                  <a:tblGrid>
                    <a:gridCol w="2692821">
                      <a:extLst>
                        <a:ext uri="{9D8B030D-6E8A-4147-A177-3AD203B41FA5}">
                          <a16:colId xmlns:a16="http://schemas.microsoft.com/office/drawing/2014/main" val="20000"/>
                        </a:ext>
                      </a:extLst>
                    </a:gridCol>
                    <a:gridCol w="1989604">
                      <a:extLst>
                        <a:ext uri="{9D8B030D-6E8A-4147-A177-3AD203B41FA5}">
                          <a16:colId xmlns:a16="http://schemas.microsoft.com/office/drawing/2014/main" val="20001"/>
                        </a:ext>
                      </a:extLst>
                    </a:gridCol>
                    <a:gridCol w="2341212">
                      <a:extLst>
                        <a:ext uri="{9D8B030D-6E8A-4147-A177-3AD203B41FA5}">
                          <a16:colId xmlns:a16="http://schemas.microsoft.com/office/drawing/2014/main" val="20002"/>
                        </a:ext>
                      </a:extLst>
                    </a:gridCol>
                  </a:tblGrid>
                  <a:tr h="494453">
                    <a:tc>
                      <a:txBody>
                        <a:bodyPr/>
                        <a:lstStyle/>
                        <a:p>
                          <a:pPr algn="ctr"/>
                          <a:r>
                            <a:rPr lang="zh-CN" altLang="en-US" sz="1600" b="1" kern="12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计算载体</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b="1" kern="12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提出学者</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b="1" kern="12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计算角度</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87921">
                    <a:tc>
                      <a:txBody>
                        <a:bodyPr/>
                        <a:lstStyle/>
                        <a:p>
                          <a:pPr marL="0" algn="ctr" defTabSz="685800" rtl="0" eaLnBrk="1" latinLnBrk="0" hangingPunct="1"/>
                          <a:r>
                            <a:rPr lang="zh-CN" altLang="en-US" sz="16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原始递归函数</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zh-CN" altLang="en-US" sz="16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哥德尔</a:t>
                          </a:r>
                          <a:r>
                            <a:rPr lang="en-US" altLang="zh-CN" sz="1600" b="0" kern="12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Godel</a:t>
                          </a:r>
                          <a:endParaRPr lang="zh-CN" altLang="en-US" sz="16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zh-CN" altLang="en-US" sz="16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数学的形式</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76518">
                    <a:tc>
                      <a:txBody>
                        <a:bodyPr/>
                        <a:lstStyle/>
                        <a:p>
                          <a:endParaRPr lang="zh-CN"/>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6" t="-208974" r="-161538" b="-89744"/>
                          </a:stretch>
                        </a:blipFill>
                      </a:tcPr>
                    </a:tc>
                    <a:tc>
                      <a:txBody>
                        <a:bodyPr/>
                        <a:lstStyle/>
                        <a:p>
                          <a:pPr marL="0" algn="ctr" defTabSz="685800" rtl="0" eaLnBrk="1" latinLnBrk="0" hangingPunct="1"/>
                          <a:r>
                            <a:rPr lang="zh-CN" altLang="en-US" sz="16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丘奇</a:t>
                          </a:r>
                          <a:r>
                            <a:rPr lang="en-US" altLang="zh-CN" sz="16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Church</a:t>
                          </a:r>
                          <a:endParaRPr lang="zh-CN" altLang="en-US" sz="16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zh-CN" altLang="en-US" sz="16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数理逻辑的形式</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5760">
                    <a:tc>
                      <a:txBody>
                        <a:bodyPr/>
                        <a:lstStyle/>
                        <a:p>
                          <a:pPr marL="0" algn="ctr" defTabSz="685800" rtl="0" eaLnBrk="1" latinLnBrk="0" hangingPunct="1"/>
                          <a:r>
                            <a:rPr lang="zh-CN" altLang="en-US" sz="16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图灵机</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zh-CN" altLang="en-US" sz="16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图灵</a:t>
                          </a:r>
                          <a:r>
                            <a:rPr lang="en-US" altLang="zh-CN" sz="16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Turing</a:t>
                          </a:r>
                          <a:endParaRPr lang="zh-CN" altLang="en-US" sz="16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685800" rtl="0" eaLnBrk="1" latinLnBrk="0" hangingPunct="1"/>
                          <a:r>
                            <a:rPr lang="zh-CN" altLang="en-US" sz="16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机械的形式</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mc:Fallback>
      </mc:AlternateContent>
    </p:spTree>
    <p:extLst>
      <p:ext uri="{BB962C8B-B14F-4D97-AF65-F5344CB8AC3E}">
        <p14:creationId xmlns:p14="http://schemas.microsoft.com/office/powerpoint/2010/main" val="3119835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88610" y="1331118"/>
            <a:ext cx="8694509" cy="4652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5555" tIns="56860" rIns="115555" bIns="56860"/>
          <a:lstStyle>
            <a:lvl1pPr>
              <a:spcBef>
                <a:spcPct val="30000"/>
              </a:spcBef>
              <a:buClr>
                <a:schemeClr val="accent2"/>
              </a:buClr>
              <a:buFont typeface="Wingdings" pitchFamily="2" charset="2"/>
              <a:buChar char="o"/>
              <a:defRPr sz="3000" b="1">
                <a:solidFill>
                  <a:srgbClr val="000066"/>
                </a:solidFill>
                <a:latin typeface="黑体" pitchFamily="49" charset="-122"/>
                <a:ea typeface="宋体" pitchFamily="2" charset="-122"/>
              </a:defRPr>
            </a:lvl1pPr>
            <a:lvl2pPr marL="742950" indent="-285750">
              <a:spcBef>
                <a:spcPct val="30000"/>
              </a:spcBef>
              <a:buClr>
                <a:schemeClr val="accent2"/>
              </a:buClr>
              <a:buFont typeface="Wingdings" pitchFamily="2" charset="2"/>
              <a:buChar char="n"/>
              <a:defRPr sz="2600" b="1">
                <a:solidFill>
                  <a:srgbClr val="0000CC"/>
                </a:solidFill>
                <a:latin typeface="楷体_GB2312" pitchFamily="49" charset="-122"/>
                <a:ea typeface="宋体" pitchFamily="2" charset="-122"/>
              </a:defRPr>
            </a:lvl2pPr>
            <a:lvl3pPr marL="1143000" indent="-228600">
              <a:spcBef>
                <a:spcPct val="30000"/>
              </a:spcBef>
              <a:buClr>
                <a:schemeClr val="accent2"/>
              </a:buClr>
              <a:buFont typeface="Wingdings" pitchFamily="2" charset="2"/>
              <a:buChar char="Ø"/>
              <a:defRPr sz="2300" b="1">
                <a:solidFill>
                  <a:srgbClr val="003399"/>
                </a:solidFill>
                <a:latin typeface="宋体" pitchFamily="2" charset="-122"/>
                <a:ea typeface="宋体" pitchFamily="2" charset="-122"/>
              </a:defRPr>
            </a:lvl3pPr>
            <a:lvl4pPr marL="1600200" indent="-228600">
              <a:spcBef>
                <a:spcPct val="3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spcBef>
                <a:spcPct val="30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a:lnSpc>
                <a:spcPct val="90000"/>
              </a:lnSpc>
              <a:spcBef>
                <a:spcPct val="0"/>
              </a:spcBef>
              <a:buNone/>
              <a:defRPr/>
            </a:pPr>
            <a:r>
              <a:rPr lang="zh-CN" altLang="en-US" sz="22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图灵奖：计算机界最高奖（</a:t>
            </a:r>
            <a:r>
              <a:rPr lang="en-US" altLang="zh-CN" sz="22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1966</a:t>
            </a:r>
            <a:r>
              <a:rPr lang="zh-CN" altLang="en-US" sz="22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年设立）</a:t>
            </a:r>
            <a:endParaRPr lang="en-US" altLang="zh-CN" sz="22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lvl="1" indent="0">
              <a:lnSpc>
                <a:spcPct val="150000"/>
              </a:lnSpc>
              <a:buNone/>
              <a:defRPr/>
            </a:pPr>
            <a:endParaRPr lang="zh-CN" altLang="zh-CN" sz="3500" b="0" dirty="0">
              <a:solidFill>
                <a:schemeClr val="tx1"/>
              </a:solidFill>
              <a:latin typeface="Times New Roman" pitchFamily="18" charset="0"/>
              <a:ea typeface="黑体" pitchFamily="49" charset="-122"/>
              <a:cs typeface="Arial Unicode MS" pitchFamily="34" charset="-122"/>
            </a:endParaRPr>
          </a:p>
        </p:txBody>
      </p:sp>
      <p:sp>
        <p:nvSpPr>
          <p:cNvPr id="5" name="矩形 4"/>
          <p:cNvSpPr/>
          <p:nvPr/>
        </p:nvSpPr>
        <p:spPr>
          <a:xfrm>
            <a:off x="1745747" y="4886681"/>
            <a:ext cx="1338828" cy="590931"/>
          </a:xfrm>
          <a:prstGeom prst="rect">
            <a:avLst/>
          </a:prstGeom>
        </p:spPr>
        <p:txBody>
          <a:bodyPr wrap="none">
            <a:spAutoFit/>
          </a:bodyPr>
          <a:lstStyle/>
          <a:p>
            <a:pPr>
              <a:lnSpc>
                <a:spcPct val="90000"/>
              </a:lnSpc>
              <a:spcBef>
                <a:spcPct val="0"/>
              </a:spcBef>
            </a:pPr>
            <a:r>
              <a:rPr lang="en-US" altLang="zh-CN" dirty="0">
                <a:latin typeface="Times New Roman" panose="02020603050405020304" pitchFamily="18" charset="0"/>
                <a:ea typeface="黑体" panose="02010609060101010101" pitchFamily="49" charset="-122"/>
                <a:cs typeface="Times New Roman" panose="02020603050405020304" pitchFamily="18" charset="0"/>
              </a:rPr>
              <a:t>Alan Turing</a:t>
            </a:r>
          </a:p>
          <a:p>
            <a:pPr>
              <a:lnSpc>
                <a:spcPct val="90000"/>
              </a:lnSpc>
              <a:spcBef>
                <a:spcPct val="0"/>
              </a:spcBef>
            </a:pPr>
            <a:r>
              <a:rPr lang="en-US" altLang="zh-CN" dirty="0">
                <a:latin typeface="Times New Roman" panose="02020603050405020304" pitchFamily="18" charset="0"/>
                <a:ea typeface="黑体" panose="02010609060101010101" pitchFamily="49" charset="-122"/>
                <a:cs typeface="Times New Roman" panose="02020603050405020304" pitchFamily="18" charset="0"/>
              </a:rPr>
              <a:t>(1912-1954)</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矩形 5"/>
          <p:cNvSpPr/>
          <p:nvPr/>
        </p:nvSpPr>
        <p:spPr>
          <a:xfrm>
            <a:off x="4729889" y="4972775"/>
            <a:ext cx="2311740" cy="646331"/>
          </a:xfrm>
          <a:prstGeom prst="rect">
            <a:avLst/>
          </a:prstGeom>
        </p:spPr>
        <p:txBody>
          <a:bodyPr wrap="square">
            <a:spAutoFit/>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二战提前五年结束的解码器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Enigma</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标题 3"/>
          <p:cNvSpPr>
            <a:spLocks noGrp="1"/>
          </p:cNvSpPr>
          <p:nvPr>
            <p:ph type="title"/>
          </p:nvPr>
        </p:nvSpPr>
        <p:spPr>
          <a:xfrm>
            <a:off x="654756" y="209625"/>
            <a:ext cx="7981244" cy="654051"/>
          </a:xfrm>
        </p:spPr>
        <p:txBody>
          <a:bodyPr>
            <a:normAutofit/>
          </a:bodyPr>
          <a:lstStyle/>
          <a:p>
            <a:r>
              <a:rPr lang="zh-CN" altLang="en-US" sz="2400" dirty="0">
                <a:latin typeface="黑体" panose="02010609060101010101" pitchFamily="49" charset="-122"/>
                <a:ea typeface="黑体" panose="02010609060101010101" pitchFamily="49" charset="-122"/>
              </a:rPr>
              <a:t>图灵机模型使得人类得以迈入自动计算时代</a:t>
            </a:r>
          </a:p>
        </p:txBody>
      </p:sp>
      <p:pic>
        <p:nvPicPr>
          <p:cNvPr id="11" name="Picture 2" descr="Image resul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0698" y="2402370"/>
            <a:ext cx="2323613" cy="23236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upload.wikimedia.org/wikipedia/commons/thumb/3/3e/EnigmaMachineLabeled.jpg/220px-EnigmaMachineLabe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3546" y="2402370"/>
            <a:ext cx="1802009" cy="2399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382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turing t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225" y="2006625"/>
            <a:ext cx="6325849" cy="3929480"/>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3"/>
          <p:cNvSpPr>
            <a:spLocks noGrp="1"/>
          </p:cNvSpPr>
          <p:nvPr>
            <p:ph type="title"/>
          </p:nvPr>
        </p:nvSpPr>
        <p:spPr>
          <a:xfrm>
            <a:off x="91705" y="142230"/>
            <a:ext cx="9144000" cy="654051"/>
          </a:xfrm>
        </p:spPr>
        <p:txBody>
          <a:bodyPr>
            <a:noAutofit/>
          </a:bodyPr>
          <a:lstStyle/>
          <a:p>
            <a:pPr marL="0" defTabSz="914400">
              <a:lnSpc>
                <a:spcPct val="150000"/>
              </a:lnSpc>
              <a:spcBef>
                <a:spcPct val="30000"/>
              </a:spcBef>
              <a:buClr>
                <a:schemeClr val="accent2"/>
              </a:buClr>
              <a:defRPr/>
            </a:pPr>
            <a:r>
              <a:rPr lang="zh-CN" altLang="en-US" sz="2400" dirty="0">
                <a:latin typeface="黑体" panose="02010609060101010101" pitchFamily="49" charset="-122"/>
                <a:ea typeface="黑体" panose="02010609060101010101" pitchFamily="49" charset="-122"/>
              </a:rPr>
              <a:t>对智能的测试：</a:t>
            </a:r>
            <a:r>
              <a:rPr lang="zh-CN" altLang="en-US" sz="2400" dirty="0">
                <a:solidFill>
                  <a:srgbClr val="C00000"/>
                </a:solidFill>
                <a:latin typeface="Times New Roman" pitchFamily="18" charset="0"/>
                <a:ea typeface="黑体" pitchFamily="49" charset="-122"/>
                <a:cs typeface="Arial Unicode MS" pitchFamily="34" charset="-122"/>
              </a:rPr>
              <a:t>图灵测试</a:t>
            </a:r>
          </a:p>
        </p:txBody>
      </p:sp>
    </p:spTree>
    <p:extLst>
      <p:ext uri="{BB962C8B-B14F-4D97-AF65-F5344CB8AC3E}">
        <p14:creationId xmlns:p14="http://schemas.microsoft.com/office/powerpoint/2010/main" val="577243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3"/>
          <p:cNvSpPr>
            <a:spLocks noGrp="1"/>
          </p:cNvSpPr>
          <p:nvPr>
            <p:ph type="title"/>
          </p:nvPr>
        </p:nvSpPr>
        <p:spPr>
          <a:xfrm>
            <a:off x="576279" y="0"/>
            <a:ext cx="7981244" cy="654051"/>
          </a:xfrm>
        </p:spPr>
        <p:txBody>
          <a:bodyPr>
            <a:noAutofit/>
          </a:bodyPr>
          <a:lstStyle/>
          <a:p>
            <a:pPr>
              <a:lnSpc>
                <a:spcPct val="150000"/>
              </a:lnSpc>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摩尔定律支撑自动计算时代快速发展：</a:t>
            </a:r>
            <a:br>
              <a:rPr lang="en-US" altLang="zh-CN" sz="2000" dirty="0">
                <a:latin typeface="Times New Roman" panose="02020603050405020304" pitchFamily="18" charset="0"/>
                <a:ea typeface="黑体" panose="02010609060101010101" pitchFamily="49" charset="-122"/>
                <a:cs typeface="Times New Roman" panose="02020603050405020304" pitchFamily="18" charset="0"/>
              </a:rPr>
            </a:b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摩尔定律 （计算机速度</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年半增长</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倍），亿级晶体管、千亿指令</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秒</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867" y="1892529"/>
            <a:ext cx="3515455" cy="4350227"/>
          </a:xfrm>
          <a:prstGeom prst="rect">
            <a:avLst/>
          </a:prstGeom>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0" y="1796410"/>
            <a:ext cx="3398130" cy="1921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1867" y="3813841"/>
            <a:ext cx="2452156" cy="2530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3356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12397" y="171834"/>
            <a:ext cx="8376356" cy="657727"/>
          </a:xfrm>
        </p:spPr>
        <p:txBody>
          <a:bodyPr/>
          <a:lstStyle/>
          <a:p>
            <a:r>
              <a:rPr lang="zh-CN" altLang="en-US" sz="2400" b="1" dirty="0">
                <a:latin typeface="+mn-lt"/>
                <a:ea typeface="微软雅黑" panose="020B0503020204020204" pitchFamily="34" charset="-122"/>
                <a:cs typeface="Times New Roman" panose="02020603050405020304" pitchFamily="18" charset="0"/>
              </a:rPr>
              <a:t>人工智能的诞生</a:t>
            </a:r>
          </a:p>
        </p:txBody>
      </p:sp>
      <p:sp>
        <p:nvSpPr>
          <p:cNvPr id="7" name="矩形 2"/>
          <p:cNvSpPr>
            <a:spLocks noChangeArrowheads="1"/>
          </p:cNvSpPr>
          <p:nvPr/>
        </p:nvSpPr>
        <p:spPr bwMode="auto">
          <a:xfrm>
            <a:off x="494665" y="6157095"/>
            <a:ext cx="82169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r>
              <a:rPr lang="en-US" altLang="zh-CN" sz="1600" dirty="0">
                <a:latin typeface="Times New Roman" panose="02020603050405020304" pitchFamily="18" charset="0"/>
                <a:cs typeface="Times New Roman" panose="02020603050405020304" pitchFamily="18" charset="0"/>
              </a:rPr>
              <a:t>Research Project on Artificial Intelligence, August 31, 1955, </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Dartmouth</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t="890"/>
          <a:stretch>
            <a:fillRect/>
          </a:stretch>
        </p:blipFill>
        <p:spPr bwMode="auto">
          <a:xfrm>
            <a:off x="6205855" y="1016000"/>
            <a:ext cx="2505710" cy="2050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圆角矩形 9"/>
          <p:cNvSpPr/>
          <p:nvPr/>
        </p:nvSpPr>
        <p:spPr bwMode="auto">
          <a:xfrm>
            <a:off x="6121400" y="3182205"/>
            <a:ext cx="2774392" cy="373755"/>
          </a:xfrm>
          <a:prstGeom prst="round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a:ln>
                  <a:noFill/>
                </a:ln>
                <a:solidFill>
                  <a:schemeClr val="bg1"/>
                </a:solidFill>
                <a:effectLst/>
                <a:ea typeface="微软雅黑" panose="020B0503020204020204" pitchFamily="34" charset="-122"/>
                <a:cs typeface="微软雅黑" panose="020B0503020204020204" pitchFamily="34" charset="-122"/>
              </a:rPr>
              <a:t>当年提出</a:t>
            </a:r>
            <a:r>
              <a:rPr kumimoji="0" lang="en-US" altLang="zh-CN" sz="1600" b="1" i="0" u="none" strike="noStrike" cap="none" normalizeH="0" baseline="0" dirty="0">
                <a:ln>
                  <a:noFill/>
                </a:ln>
                <a:solidFill>
                  <a:schemeClr val="bg1"/>
                </a:solidFill>
                <a:effectLst/>
                <a:ea typeface="微软雅黑" panose="020B0503020204020204" pitchFamily="34" charset="-122"/>
                <a:cs typeface="微软雅黑" panose="020B0503020204020204" pitchFamily="34" charset="-122"/>
              </a:rPr>
              <a:t>AI</a:t>
            </a:r>
            <a:r>
              <a:rPr kumimoji="0" lang="zh-CN" altLang="en-US" sz="1600" b="1" i="0" u="none" strike="noStrike" cap="none" normalizeH="0" baseline="0" dirty="0">
                <a:ln>
                  <a:noFill/>
                </a:ln>
                <a:solidFill>
                  <a:schemeClr val="bg1"/>
                </a:solidFill>
                <a:effectLst/>
                <a:ea typeface="微软雅黑" panose="020B0503020204020204" pitchFamily="34" charset="-122"/>
                <a:cs typeface="微软雅黑" panose="020B0503020204020204" pitchFamily="34" charset="-122"/>
              </a:rPr>
              <a:t>概念的建议书</a:t>
            </a:r>
          </a:p>
        </p:txBody>
      </p:sp>
      <p:pic>
        <p:nvPicPr>
          <p:cNvPr id="11" name="Picture 2" descr="AI@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048" y="3734525"/>
            <a:ext cx="2841015" cy="1772803"/>
          </a:xfrm>
          <a:prstGeom prst="rect">
            <a:avLst/>
          </a:prstGeom>
          <a:noFill/>
          <a:extLst>
            <a:ext uri="{909E8E84-426E-40DD-AFC4-6F175D3DCCD1}">
              <a14:hiddenFill xmlns:a14="http://schemas.microsoft.com/office/drawing/2010/main">
                <a:solidFill>
                  <a:srgbClr val="FFFFFF"/>
                </a:solidFill>
              </a14:hiddenFill>
            </a:ext>
          </a:extLst>
        </p:spPr>
      </p:pic>
      <p:sp>
        <p:nvSpPr>
          <p:cNvPr id="12" name="圆角矩形 11"/>
          <p:cNvSpPr/>
          <p:nvPr/>
        </p:nvSpPr>
        <p:spPr bwMode="auto">
          <a:xfrm>
            <a:off x="5884333" y="5616687"/>
            <a:ext cx="3147622" cy="373755"/>
          </a:xfrm>
          <a:prstGeom prst="round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bg1"/>
                </a:solidFill>
                <a:effectLst/>
                <a:ea typeface="微软雅黑" panose="020B0503020204020204" pitchFamily="34" charset="-122"/>
                <a:cs typeface="微软雅黑" panose="020B0503020204020204" pitchFamily="34" charset="-122"/>
              </a:rPr>
              <a:t>AI</a:t>
            </a:r>
            <a:r>
              <a:rPr kumimoji="0" lang="zh-CN" altLang="en-US" sz="1600" b="1" i="0" u="none" strike="noStrike" cap="none" normalizeH="0" baseline="0" dirty="0">
                <a:ln>
                  <a:noFill/>
                </a:ln>
                <a:solidFill>
                  <a:schemeClr val="bg1"/>
                </a:solidFill>
                <a:effectLst/>
                <a:ea typeface="微软雅黑" panose="020B0503020204020204" pitchFamily="34" charset="-122"/>
                <a:cs typeface="微软雅黑" panose="020B0503020204020204" pitchFamily="34" charset="-122"/>
              </a:rPr>
              <a:t>概念提出</a:t>
            </a:r>
            <a:r>
              <a:rPr kumimoji="0" lang="en-US" altLang="zh-CN" sz="1600" b="1" i="0" u="none" strike="noStrike" cap="none" normalizeH="0" baseline="0" dirty="0">
                <a:ln>
                  <a:noFill/>
                </a:ln>
                <a:solidFill>
                  <a:schemeClr val="bg1"/>
                </a:solidFill>
                <a:effectLst/>
                <a:ea typeface="微软雅黑" panose="020B0503020204020204" pitchFamily="34" charset="-122"/>
                <a:cs typeface="微软雅黑" panose="020B0503020204020204" pitchFamily="34" charset="-122"/>
              </a:rPr>
              <a:t>50</a:t>
            </a:r>
            <a:r>
              <a:rPr kumimoji="0" lang="zh-CN" altLang="en-US" sz="1600" b="1" i="0" u="none" strike="noStrike" cap="none" normalizeH="0" baseline="0" dirty="0">
                <a:ln>
                  <a:noFill/>
                </a:ln>
                <a:solidFill>
                  <a:schemeClr val="bg1"/>
                </a:solidFill>
                <a:effectLst/>
                <a:ea typeface="微软雅黑" panose="020B0503020204020204" pitchFamily="34" charset="-122"/>
                <a:cs typeface="微软雅黑" panose="020B0503020204020204" pitchFamily="34" charset="-122"/>
              </a:rPr>
              <a:t>年后，建议人合影</a:t>
            </a:r>
          </a:p>
        </p:txBody>
      </p:sp>
      <p:sp>
        <p:nvSpPr>
          <p:cNvPr id="13" name="矩形 1"/>
          <p:cNvSpPr>
            <a:spLocks noChangeArrowheads="1"/>
          </p:cNvSpPr>
          <p:nvPr/>
        </p:nvSpPr>
        <p:spPr bwMode="auto">
          <a:xfrm>
            <a:off x="86122" y="1612349"/>
            <a:ext cx="5563851" cy="2573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lvl1pPr marL="443230" indent="-443230">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marL="285750" indent="-285750" algn="just">
              <a:lnSpc>
                <a:spcPct val="140000"/>
              </a:lnSpc>
              <a:buClr>
                <a:srgbClr val="FF0000"/>
              </a:buClr>
              <a:buFont typeface="Wingdings" panose="05000000000000000000" charset="0"/>
              <a:buChar char="Ø"/>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1955</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年提出了人工智能这一术语及研究范畴</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lvl="1" algn="just">
              <a:lnSpc>
                <a:spcPct val="140000"/>
              </a:lnSpc>
              <a:buClr>
                <a:srgbClr val="FF0000"/>
              </a:buClr>
              <a:buFont typeface="Wingdings" panose="05000000000000000000" charset="0"/>
              <a:buChar char="l"/>
            </a:pPr>
            <a:r>
              <a:rPr lang="en-US" altLang="zh-CN" sz="1600" dirty="0">
                <a:latin typeface="+mn-lt"/>
                <a:ea typeface="微软雅黑" panose="020B0503020204020204" pitchFamily="34" charset="-122"/>
                <a:cs typeface="+mn-lt"/>
              </a:rPr>
              <a:t>John McCarthy</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mn-lt"/>
                <a:ea typeface="微软雅黑" panose="020B0503020204020204" pitchFamily="34" charset="-122"/>
                <a:cs typeface="+mn-lt"/>
              </a:rPr>
              <a:t>1971</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年度图灵奖获得者）</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lvl="1" algn="just">
              <a:lnSpc>
                <a:spcPct val="140000"/>
              </a:lnSpc>
              <a:buClr>
                <a:srgbClr val="FF0000"/>
              </a:buClr>
              <a:buFont typeface="Wingdings" panose="05000000000000000000" charset="0"/>
              <a:buChar char="l"/>
            </a:pPr>
            <a:r>
              <a:rPr lang="en-US" altLang="zh-CN" sz="1600" dirty="0">
                <a:latin typeface="+mn-lt"/>
                <a:ea typeface="微软雅黑" panose="020B0503020204020204" pitchFamily="34" charset="-122"/>
                <a:cs typeface="+mn-lt"/>
              </a:rPr>
              <a:t>Marvin Lee Minsky</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mn-lt"/>
                <a:ea typeface="微软雅黑" panose="020B0503020204020204" pitchFamily="34" charset="-122"/>
                <a:cs typeface="+mn-lt"/>
              </a:rPr>
              <a:t>1969</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年度图灵奖获得者</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p>
          <a:p>
            <a:pPr lvl="1" algn="just">
              <a:lnSpc>
                <a:spcPct val="140000"/>
              </a:lnSpc>
              <a:buClr>
                <a:srgbClr val="FF0000"/>
              </a:buClr>
              <a:buFont typeface="Wingdings" panose="05000000000000000000" charset="0"/>
              <a:buChar char="l"/>
            </a:pPr>
            <a:r>
              <a:rPr lang="en-US" altLang="zh-CN" sz="1600" dirty="0">
                <a:latin typeface="+mn-lt"/>
                <a:ea typeface="微软雅黑" panose="020B0503020204020204" pitchFamily="34" charset="-122"/>
                <a:cs typeface="+mn-lt"/>
              </a:rPr>
              <a:t>Claude Shannon</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mn-lt"/>
                <a:ea typeface="微软雅黑" panose="020B0503020204020204" pitchFamily="34" charset="-122"/>
                <a:cs typeface="+mn-lt"/>
              </a:rPr>
              <a:t>Bell Lab</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信息理论之父）</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lvl="1" algn="just">
              <a:lnSpc>
                <a:spcPct val="140000"/>
              </a:lnSpc>
              <a:buClr>
                <a:srgbClr val="FF0000"/>
              </a:buClr>
              <a:buFont typeface="Wingdings" panose="05000000000000000000" charset="0"/>
              <a:buChar char="l"/>
            </a:pPr>
            <a:r>
              <a:rPr lang="en-US" altLang="zh-CN" sz="1600" dirty="0">
                <a:latin typeface="+mn-lt"/>
                <a:ea typeface="微软雅黑" panose="020B0503020204020204" pitchFamily="34" charset="-122"/>
                <a:cs typeface="+mn-lt"/>
              </a:rPr>
              <a:t>Nathaniel Rochester</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mn-lt"/>
                <a:ea typeface="微软雅黑" panose="020B0503020204020204" pitchFamily="34" charset="-122"/>
                <a:cs typeface="+mn-lt"/>
              </a:rPr>
              <a:t>IBM</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第一代通用计算机</a:t>
            </a:r>
            <a:r>
              <a:rPr lang="en-US" altLang="zh-CN" sz="1600" dirty="0">
                <a:latin typeface="+mn-lt"/>
                <a:ea typeface="微软雅黑" panose="020B0503020204020204" pitchFamily="34" charset="-122"/>
                <a:cs typeface="+mn-lt"/>
              </a:rPr>
              <a:t>701</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主设计师</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p>
          <a:p>
            <a:pPr lvl="1" algn="just">
              <a:lnSpc>
                <a:spcPct val="140000"/>
              </a:lnSpc>
              <a:buClr>
                <a:srgbClr val="FF0000"/>
              </a:buClr>
              <a:buFont typeface="Wingdings" panose="05000000000000000000" charset="0"/>
              <a:buChar char="l"/>
            </a:pP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a:extLst>
              <a:ext uri="{FF2B5EF4-FFF2-40B4-BE49-F238E27FC236}">
                <a16:creationId xmlns:a16="http://schemas.microsoft.com/office/drawing/2014/main" id="{00075BD2-F210-4D8A-985D-F4C0743B00E3}"/>
              </a:ext>
            </a:extLst>
          </p:cNvPr>
          <p:cNvSpPr txBox="1"/>
          <p:nvPr/>
        </p:nvSpPr>
        <p:spPr>
          <a:xfrm>
            <a:off x="360607" y="4632921"/>
            <a:ext cx="4913291" cy="874407"/>
          </a:xfrm>
          <a:prstGeom prst="rect">
            <a:avLst/>
          </a:prstGeom>
          <a:noFill/>
        </p:spPr>
        <p:txBody>
          <a:bodyPr wrap="square">
            <a:spAutoFit/>
          </a:bodyPr>
          <a:lstStyle/>
          <a:p>
            <a:pPr marL="285750" indent="-285750" algn="just">
              <a:lnSpc>
                <a:spcPct val="150000"/>
              </a:lnSpc>
              <a:buClr>
                <a:srgbClr val="FF0000"/>
              </a:buClr>
              <a:buFont typeface="Wingdings" panose="05000000000000000000" charset="0"/>
              <a:buChar char="Ø"/>
            </a:pPr>
            <a:r>
              <a:rPr lang="zh-CN" altLang="zh-CN" sz="1800" dirty="0">
                <a:latin typeface="微软雅黑" panose="020B0503020204020204" pitchFamily="34" charset="-122"/>
                <a:ea typeface="微软雅黑" panose="020B0503020204020204" pitchFamily="34" charset="-122"/>
                <a:cs typeface="微软雅黑" panose="020B0503020204020204" pitchFamily="34" charset="-122"/>
              </a:rPr>
              <a:t>让机器能像人那样认知、思考和学习</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1800" dirty="0">
                <a:latin typeface="微软雅黑" panose="020B0503020204020204" pitchFamily="34" charset="-122"/>
                <a:ea typeface="微软雅黑" panose="020B0503020204020204" pitchFamily="34" charset="-122"/>
                <a:cs typeface="微软雅黑" panose="020B0503020204020204" pitchFamily="34" charset="-122"/>
              </a:rPr>
              <a:t>即用计算机模拟人的智能</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83720" y="188135"/>
            <a:ext cx="9144000" cy="654051"/>
          </a:xfrm>
        </p:spPr>
        <p:txBody>
          <a:bodyPr/>
          <a:lstStyle/>
          <a:p>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人工智能的诞生</a:t>
            </a:r>
          </a:p>
        </p:txBody>
      </p:sp>
      <p:pic>
        <p:nvPicPr>
          <p:cNvPr id="6" name="Picture 2" descr="两度堕入寒冬的 AI，如何完成伟大逆袭？"/>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5460" y="3575050"/>
            <a:ext cx="3411855" cy="209867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6083540" y="5850806"/>
            <a:ext cx="2371725" cy="306705"/>
          </a:xfrm>
          <a:prstGeom prst="rect">
            <a:avLst/>
          </a:prstGeom>
        </p:spPr>
        <p:txBody>
          <a:bodyPr wrap="none">
            <a:spAutoFit/>
          </a:bodyPr>
          <a:lstStyle/>
          <a:p>
            <a:r>
              <a:rPr lang="zh-CN" altLang="en-US" sz="1400" dirty="0">
                <a:ea typeface="微软雅黑" panose="020B0503020204020204" pitchFamily="34" charset="-122"/>
                <a:cs typeface="微软雅黑" panose="020B0503020204020204" pitchFamily="34" charset="-122"/>
              </a:rPr>
              <a:t>达特茅斯会议合影 </a:t>
            </a:r>
            <a:r>
              <a:rPr lang="en-US" altLang="zh-CN" sz="1400" dirty="0">
                <a:ea typeface="微软雅黑" panose="020B0503020204020204" pitchFamily="34" charset="-122"/>
                <a:cs typeface="微软雅黑" panose="020B0503020204020204" pitchFamily="34" charset="-122"/>
              </a:rPr>
              <a:t>(1956</a:t>
            </a:r>
            <a:r>
              <a:rPr lang="zh-CN" altLang="en-US" sz="1400" dirty="0">
                <a:ea typeface="微软雅黑" panose="020B0503020204020204" pitchFamily="34" charset="-122"/>
                <a:cs typeface="微软雅黑" panose="020B0503020204020204" pitchFamily="34" charset="-122"/>
              </a:rPr>
              <a:t>年</a:t>
            </a:r>
            <a:r>
              <a:rPr lang="en-US" altLang="zh-CN" sz="1400" dirty="0">
                <a:ea typeface="微软雅黑" panose="020B0503020204020204" pitchFamily="34" charset="-122"/>
                <a:cs typeface="微软雅黑" panose="020B0503020204020204" pitchFamily="34" charset="-122"/>
              </a:rPr>
              <a:t>)</a:t>
            </a:r>
            <a:endParaRPr lang="zh-CN" altLang="en-US" sz="1400" dirty="0">
              <a:ea typeface="微软雅黑" panose="020B0503020204020204" pitchFamily="34" charset="-122"/>
              <a:cs typeface="微软雅黑" panose="020B0503020204020204" pitchFamily="34" charset="-122"/>
            </a:endParaRPr>
          </a:p>
        </p:txBody>
      </p:sp>
      <p:sp>
        <p:nvSpPr>
          <p:cNvPr id="8" name="Rectangle 4"/>
          <p:cNvSpPr>
            <a:spLocks noChangeArrowheads="1"/>
          </p:cNvSpPr>
          <p:nvPr/>
        </p:nvSpPr>
        <p:spPr bwMode="auto">
          <a:xfrm>
            <a:off x="183515" y="1058227"/>
            <a:ext cx="5401945" cy="3566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5555" tIns="56860" rIns="115555" bIns="56860"/>
          <a:lstStyle>
            <a:lvl1pPr>
              <a:spcBef>
                <a:spcPct val="30000"/>
              </a:spcBef>
              <a:buClr>
                <a:schemeClr val="accent2"/>
              </a:buClr>
              <a:buFont typeface="Wingdings" panose="05000000000000000000" pitchFamily="2" charset="2"/>
              <a:buChar char="o"/>
              <a:defRPr sz="3000" b="1">
                <a:solidFill>
                  <a:srgbClr val="000066"/>
                </a:solidFill>
                <a:latin typeface="黑体" panose="02010609060101010101" pitchFamily="2" charset="-122"/>
                <a:ea typeface="宋体" panose="02010600030101010101" pitchFamily="2" charset="-122"/>
              </a:defRPr>
            </a:lvl1pPr>
            <a:lvl2pPr marL="742950" indent="-285750">
              <a:spcBef>
                <a:spcPct val="30000"/>
              </a:spcBef>
              <a:buClr>
                <a:schemeClr val="accent2"/>
              </a:buClr>
              <a:buFont typeface="Wingdings" panose="05000000000000000000" pitchFamily="2" charset="2"/>
              <a:buChar char="n"/>
              <a:defRPr sz="2600" b="1">
                <a:solidFill>
                  <a:srgbClr val="0000CC"/>
                </a:solidFill>
                <a:latin typeface="楷体_GB2312" pitchFamily="49" charset="-122"/>
                <a:ea typeface="宋体" panose="02010600030101010101" pitchFamily="2" charset="-122"/>
              </a:defRPr>
            </a:lvl2pPr>
            <a:lvl3pPr marL="1143000" indent="-228600">
              <a:spcBef>
                <a:spcPct val="30000"/>
              </a:spcBef>
              <a:buClr>
                <a:schemeClr val="accent2"/>
              </a:buClr>
              <a:buFont typeface="Wingdings" panose="05000000000000000000" pitchFamily="2" charset="2"/>
              <a:buChar char="Ø"/>
              <a:defRPr sz="2300" b="1">
                <a:solidFill>
                  <a:srgbClr val="003399"/>
                </a:solidFill>
                <a:latin typeface="宋体" panose="02010600030101010101" pitchFamily="2" charset="-122"/>
                <a:ea typeface="宋体" panose="02010600030101010101" pitchFamily="2" charset="-122"/>
              </a:defRPr>
            </a:lvl3pPr>
            <a:lvl4pPr marL="1600200" indent="-228600">
              <a:spcBef>
                <a:spcPct val="30000"/>
              </a:spcBef>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30000"/>
              </a:spcBef>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a:lstStyle>
          <a:p>
            <a:pPr>
              <a:buFont typeface="Wingdings" panose="05000000000000000000" pitchFamily="2" charset="2"/>
              <a:buNone/>
              <a:defRPr/>
            </a:pPr>
            <a:r>
              <a:rPr lang="zh-CN" altLang="en-US" sz="1800" dirty="0">
                <a:solidFill>
                  <a:schemeClr val="tx1"/>
                </a:solidFill>
                <a:latin typeface="微软雅黑" panose="020B0503020204020204" pitchFamily="34" charset="-122"/>
                <a:ea typeface="微软雅黑" panose="020B0503020204020204" pitchFamily="34" charset="-122"/>
                <a:cs typeface="Arial Unicode MS" pitchFamily="34" charset="-122"/>
              </a:rPr>
              <a:t>报告列举了</a:t>
            </a:r>
            <a:r>
              <a:rPr lang="en-US" altLang="zh-CN" sz="1800" dirty="0">
                <a:solidFill>
                  <a:schemeClr val="tx1"/>
                </a:solidFill>
                <a:latin typeface="Times New Roman" panose="02020603050405020304" pitchFamily="18" charset="0"/>
                <a:ea typeface="黑体" panose="02010609060101010101" pitchFamily="2" charset="-122"/>
                <a:cs typeface="Arial Unicode MS" pitchFamily="34" charset="-122"/>
              </a:rPr>
              <a:t>Artificial Intelligence</a:t>
            </a:r>
            <a:r>
              <a:rPr lang="zh-CN" altLang="en-US" sz="1800" dirty="0">
                <a:solidFill>
                  <a:schemeClr val="tx1"/>
                </a:solidFill>
                <a:latin typeface="微软雅黑" panose="020B0503020204020204" pitchFamily="34" charset="-122"/>
                <a:ea typeface="微软雅黑" panose="020B0503020204020204" pitchFamily="34" charset="-122"/>
                <a:cs typeface="Arial Unicode MS" pitchFamily="34" charset="-122"/>
              </a:rPr>
              <a:t>值得关注七个问题</a:t>
            </a:r>
            <a:r>
              <a:rPr kumimoji="1" lang="zh-CN" altLang="zh-CN" sz="2000" dirty="0">
                <a:solidFill>
                  <a:schemeClr val="tx1"/>
                </a:solidFill>
                <a:ea typeface="黑体" panose="02010609060101010101" pitchFamily="2" charset="-122"/>
                <a:cs typeface="Arial Unicode MS" pitchFamily="34" charset="-122"/>
              </a:rPr>
              <a:t> </a:t>
            </a:r>
            <a:r>
              <a:rPr kumimoji="1" lang="zh-CN" altLang="zh-CN" sz="2000" b="0" dirty="0">
                <a:solidFill>
                  <a:schemeClr val="tx1"/>
                </a:solidFill>
                <a:ea typeface="黑体" panose="02010609060101010101" pitchFamily="2" charset="-122"/>
                <a:cs typeface="Arial Unicode MS" pitchFamily="34" charset="-122"/>
              </a:rPr>
              <a:t> </a:t>
            </a:r>
          </a:p>
          <a:p>
            <a:pPr marL="457200" indent="-457200">
              <a:buClr>
                <a:srgbClr val="C00000"/>
              </a:buClr>
              <a:buFont typeface="+mj-ea"/>
              <a:buAutoNum type="circleNumDbPlain"/>
              <a:defRPr/>
            </a:pPr>
            <a:r>
              <a:rPr kumimoji="1" lang="en-US" altLang="zh-CN" sz="2000" b="0" dirty="0">
                <a:solidFill>
                  <a:schemeClr val="tx1"/>
                </a:solidFill>
                <a:latin typeface="Times New Roman" panose="02020603050405020304" pitchFamily="18" charset="0"/>
                <a:ea typeface="黑体" panose="02010609060101010101" pitchFamily="2" charset="-122"/>
                <a:cs typeface="Arial Unicode MS" pitchFamily="34" charset="-122"/>
              </a:rPr>
              <a:t>Automatic Computers </a:t>
            </a:r>
          </a:p>
          <a:p>
            <a:pPr marL="457200" indent="-457200">
              <a:buClr>
                <a:srgbClr val="C00000"/>
              </a:buClr>
              <a:buFont typeface="+mj-ea"/>
              <a:buAutoNum type="circleNumDbPlain"/>
              <a:defRPr/>
            </a:pPr>
            <a:r>
              <a:rPr kumimoji="1" lang="en-US" altLang="zh-CN" sz="2000" b="0" dirty="0">
                <a:solidFill>
                  <a:schemeClr val="tx1"/>
                </a:solidFill>
                <a:latin typeface="Times New Roman" panose="02020603050405020304" pitchFamily="18" charset="0"/>
                <a:ea typeface="黑体" panose="02010609060101010101" pitchFamily="2" charset="-122"/>
                <a:cs typeface="Arial Unicode MS" pitchFamily="34" charset="-122"/>
              </a:rPr>
              <a:t>How Can a Computer be Programmed to Use a Language </a:t>
            </a:r>
          </a:p>
          <a:p>
            <a:pPr marL="457200" indent="-457200">
              <a:buClr>
                <a:srgbClr val="C00000"/>
              </a:buClr>
              <a:buFont typeface="+mj-ea"/>
              <a:buAutoNum type="circleNumDbPlain"/>
              <a:defRPr/>
            </a:pPr>
            <a:r>
              <a:rPr kumimoji="1" lang="en-US" altLang="zh-CN" sz="2000" b="0" dirty="0">
                <a:solidFill>
                  <a:schemeClr val="tx1"/>
                </a:solidFill>
                <a:latin typeface="Times New Roman" panose="02020603050405020304" pitchFamily="18" charset="0"/>
                <a:ea typeface="黑体" panose="02010609060101010101" pitchFamily="2" charset="-122"/>
                <a:cs typeface="Arial Unicode MS" pitchFamily="34" charset="-122"/>
              </a:rPr>
              <a:t>Neuron Nets</a:t>
            </a:r>
          </a:p>
          <a:p>
            <a:pPr marL="457200" indent="-457200">
              <a:buClr>
                <a:srgbClr val="C00000"/>
              </a:buClr>
              <a:buFont typeface="+mj-ea"/>
              <a:buAutoNum type="circleNumDbPlain"/>
              <a:defRPr/>
            </a:pPr>
            <a:r>
              <a:rPr kumimoji="1" lang="en-US" altLang="zh-CN" sz="2000" b="0" dirty="0">
                <a:solidFill>
                  <a:schemeClr val="tx1"/>
                </a:solidFill>
                <a:latin typeface="Times New Roman" panose="02020603050405020304" pitchFamily="18" charset="0"/>
                <a:ea typeface="黑体" panose="02010609060101010101" pitchFamily="2" charset="-122"/>
                <a:cs typeface="Arial Unicode MS" pitchFamily="34" charset="-122"/>
              </a:rPr>
              <a:t>Theory of the Size of a Calculation </a:t>
            </a:r>
          </a:p>
          <a:p>
            <a:pPr marL="457200" indent="-457200">
              <a:buClr>
                <a:srgbClr val="C00000"/>
              </a:buClr>
              <a:buFont typeface="+mj-ea"/>
              <a:buAutoNum type="circleNumDbPlain"/>
              <a:defRPr/>
            </a:pPr>
            <a:r>
              <a:rPr kumimoji="1" lang="en-US" altLang="zh-CN" sz="2000" b="0" dirty="0">
                <a:solidFill>
                  <a:srgbClr val="0000CC"/>
                </a:solidFill>
                <a:latin typeface="Times New Roman" panose="02020603050405020304" pitchFamily="18" charset="0"/>
                <a:ea typeface="黑体" panose="02010609060101010101" pitchFamily="2" charset="-122"/>
                <a:cs typeface="Arial Unicode MS" pitchFamily="34" charset="-122"/>
              </a:rPr>
              <a:t>Self-improvement</a:t>
            </a:r>
            <a:r>
              <a:rPr kumimoji="1" lang="zh-CN" altLang="en-US" sz="2000" b="0" dirty="0">
                <a:solidFill>
                  <a:srgbClr val="0000CC"/>
                </a:solidFill>
                <a:latin typeface="Times New Roman" panose="02020603050405020304" pitchFamily="18" charset="0"/>
                <a:ea typeface="黑体" panose="02010609060101010101" pitchFamily="2" charset="-122"/>
                <a:cs typeface="Arial Unicode MS" pitchFamily="34" charset="-122"/>
              </a:rPr>
              <a:t>：</a:t>
            </a:r>
            <a:r>
              <a:rPr kumimoji="1" lang="zh-CN" altLang="en-US" sz="2000" b="0" dirty="0">
                <a:solidFill>
                  <a:srgbClr val="0000CC"/>
                </a:solidFill>
                <a:latin typeface="微软雅黑" panose="020B0503020204020204" pitchFamily="34" charset="-122"/>
                <a:ea typeface="微软雅黑" panose="020B0503020204020204" pitchFamily="34" charset="-122"/>
                <a:cs typeface="Arial Unicode MS" pitchFamily="34" charset="-122"/>
              </a:rPr>
              <a:t>自我学习与提高</a:t>
            </a:r>
            <a:endParaRPr kumimoji="1" lang="en-US" altLang="zh-CN" sz="2000" b="0" dirty="0">
              <a:solidFill>
                <a:schemeClr val="tx1"/>
              </a:solidFill>
              <a:latin typeface="微软雅黑" panose="020B0503020204020204" pitchFamily="34" charset="-122"/>
              <a:ea typeface="微软雅黑" panose="020B0503020204020204" pitchFamily="34" charset="-122"/>
              <a:cs typeface="Arial Unicode MS" pitchFamily="34" charset="-122"/>
            </a:endParaRPr>
          </a:p>
          <a:p>
            <a:pPr marL="457200" indent="-457200">
              <a:buClr>
                <a:srgbClr val="C00000"/>
              </a:buClr>
              <a:buFont typeface="+mj-ea"/>
              <a:buAutoNum type="circleNumDbPlain"/>
              <a:defRPr/>
            </a:pPr>
            <a:r>
              <a:rPr kumimoji="1" lang="en-US" altLang="zh-CN" sz="2000" b="0" dirty="0">
                <a:solidFill>
                  <a:schemeClr val="tx1"/>
                </a:solidFill>
                <a:latin typeface="Times New Roman" panose="02020603050405020304" pitchFamily="18" charset="0"/>
                <a:ea typeface="黑体" panose="02010609060101010101" pitchFamily="2" charset="-122"/>
                <a:cs typeface="Arial Unicode MS" pitchFamily="34" charset="-122"/>
              </a:rPr>
              <a:t>Abstractions</a:t>
            </a:r>
            <a:r>
              <a:rPr kumimoji="1" lang="zh-CN" altLang="en-US" sz="2000" b="0" dirty="0">
                <a:solidFill>
                  <a:schemeClr val="tx1"/>
                </a:solidFill>
                <a:latin typeface="Times New Roman" panose="02020603050405020304" pitchFamily="18" charset="0"/>
                <a:ea typeface="黑体" panose="02010609060101010101" pitchFamily="2" charset="-122"/>
                <a:cs typeface="Arial Unicode MS" pitchFamily="34" charset="-122"/>
              </a:rPr>
              <a:t>：</a:t>
            </a:r>
            <a:r>
              <a:rPr kumimoji="1" lang="zh-CN" altLang="en-US" sz="2000" b="0" dirty="0">
                <a:solidFill>
                  <a:srgbClr val="0000CC"/>
                </a:solidFill>
                <a:latin typeface="微软雅黑" panose="020B0503020204020204" pitchFamily="34" charset="-122"/>
                <a:ea typeface="微软雅黑" panose="020B0503020204020204" pitchFamily="34" charset="-122"/>
                <a:cs typeface="Arial Unicode MS" pitchFamily="34" charset="-122"/>
              </a:rPr>
              <a:t>归纳与演绎</a:t>
            </a:r>
            <a:endParaRPr kumimoji="1" lang="en-US" altLang="zh-CN" sz="2000" b="0" dirty="0">
              <a:solidFill>
                <a:srgbClr val="0000CC"/>
              </a:solidFill>
              <a:latin typeface="Times New Roman" panose="02020603050405020304" pitchFamily="18" charset="0"/>
              <a:ea typeface="黑体" panose="02010609060101010101" pitchFamily="2" charset="-122"/>
              <a:cs typeface="Arial Unicode MS" pitchFamily="34" charset="-122"/>
            </a:endParaRPr>
          </a:p>
          <a:p>
            <a:pPr marL="457200" indent="-457200">
              <a:buClr>
                <a:srgbClr val="C00000"/>
              </a:buClr>
              <a:buFont typeface="+mj-ea"/>
              <a:buAutoNum type="circleNumDbPlain"/>
              <a:defRPr/>
            </a:pPr>
            <a:r>
              <a:rPr kumimoji="1" lang="en-US" altLang="zh-CN" sz="2000" b="0" dirty="0">
                <a:solidFill>
                  <a:srgbClr val="0000CC"/>
                </a:solidFill>
                <a:latin typeface="Times New Roman" panose="02020603050405020304" pitchFamily="18" charset="0"/>
                <a:ea typeface="黑体" panose="02010609060101010101" pitchFamily="2" charset="-122"/>
                <a:cs typeface="Arial Unicode MS" pitchFamily="34" charset="-122"/>
              </a:rPr>
              <a:t>Randomness and Creativity</a:t>
            </a:r>
          </a:p>
          <a:p>
            <a:pPr lvl="1" indent="0">
              <a:lnSpc>
                <a:spcPct val="150000"/>
              </a:lnSpc>
              <a:buClr>
                <a:srgbClr val="C00000"/>
              </a:buClr>
              <a:buNone/>
              <a:defRPr/>
            </a:pPr>
            <a:r>
              <a:rPr kumimoji="1" lang="en-US" altLang="zh-CN" sz="2000" b="0" dirty="0">
                <a:solidFill>
                  <a:schemeClr val="tx1"/>
                </a:solidFill>
                <a:latin typeface="Times New Roman" panose="02020603050405020304" pitchFamily="18" charset="0"/>
                <a:ea typeface="黑体" panose="02010609060101010101" pitchFamily="2" charset="-122"/>
                <a:cs typeface="Arial Unicode MS" pitchFamily="34" charset="-122"/>
              </a:rPr>
              <a:t> </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1229" y="1231778"/>
            <a:ext cx="3456269" cy="2219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81738" y="4798207"/>
            <a:ext cx="5458857" cy="1420495"/>
          </a:xfrm>
          <a:prstGeom prst="rect">
            <a:avLst/>
          </a:prstGeom>
        </p:spPr>
        <p:txBody>
          <a:bodyPr wrap="square">
            <a:spAutoFit/>
          </a:bodyPr>
          <a:lstStyle/>
          <a:p>
            <a:pPr marL="285750" indent="-285750" algn="just">
              <a:lnSpc>
                <a:spcPct val="160000"/>
              </a:lnSpc>
              <a:buFont typeface="Wingdings" panose="05000000000000000000" charset="0"/>
              <a:buChar char="Ø"/>
            </a:pPr>
            <a:r>
              <a:rPr lang="zh-CN" altLang="en-US" dirty="0">
                <a:latin typeface="微软雅黑" panose="020B0503020204020204" pitchFamily="34" charset="-122"/>
                <a:ea typeface="微软雅黑" panose="020B0503020204020204" pitchFamily="34" charset="-122"/>
              </a:rPr>
              <a:t>人工智能（</a:t>
            </a:r>
            <a:r>
              <a:rPr lang="en-US" altLang="zh-CN" dirty="0"/>
              <a:t>Artificial Intelligence</a:t>
            </a:r>
            <a:r>
              <a:rPr lang="zh-CN" altLang="en-US" dirty="0">
                <a:latin typeface="微软雅黑" panose="020B0503020204020204" pitchFamily="34" charset="-122"/>
                <a:ea typeface="微软雅黑" panose="020B0503020204020204" pitchFamily="34" charset="-122"/>
              </a:rPr>
              <a:t>）是以机器为载体所展示的人类智能，因此人工智能也被称为机器智能（</a:t>
            </a:r>
            <a:r>
              <a:rPr lang="en-US" altLang="zh-CN" dirty="0"/>
              <a:t>Machine Intelligence</a:t>
            </a:r>
            <a:r>
              <a:rPr lang="zh-CN" altLang="en-US" dirty="0">
                <a:latin typeface="微软雅黑" panose="020B0503020204020204" pitchFamily="34" charset="-122"/>
                <a:ea typeface="微软雅黑" panose="020B0503020204020204" pitchFamily="34" charset="-122"/>
              </a:rPr>
              <a:t>）</a:t>
            </a:r>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83720" y="188135"/>
            <a:ext cx="9144000" cy="654051"/>
          </a:xfrm>
        </p:spPr>
        <p:txBody>
          <a:bodyPr/>
          <a:lstStyle/>
          <a:p>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人工智能的诞生</a:t>
            </a:r>
          </a:p>
        </p:txBody>
      </p:sp>
      <p:sp>
        <p:nvSpPr>
          <p:cNvPr id="9" name="矩形 8">
            <a:extLst>
              <a:ext uri="{FF2B5EF4-FFF2-40B4-BE49-F238E27FC236}">
                <a16:creationId xmlns:a16="http://schemas.microsoft.com/office/drawing/2014/main" id="{84F4894C-4228-480C-8E7D-88A4EC220AD9}"/>
              </a:ext>
            </a:extLst>
          </p:cNvPr>
          <p:cNvSpPr/>
          <p:nvPr/>
        </p:nvSpPr>
        <p:spPr>
          <a:xfrm>
            <a:off x="183720" y="1456748"/>
            <a:ext cx="8412618" cy="1712456"/>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l"/>
            </a:pP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1956</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年达特茅斯会议会聚了来自计算机科学、数学、控制论、神经科学和物理学等领域佼佼者</a:t>
            </a: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电影</a:t>
            </a:r>
            <a:r>
              <a:rPr lang="zh-CN" altLang="zh-CN" kern="1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《美丽心灵》</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而被大家更多了解的诺贝尔经济学奖获得者</a:t>
            </a:r>
            <a:r>
              <a:rPr lang="zh-CN" altLang="zh-CN" kern="100" dirty="0">
                <a:highlight>
                  <a:srgbClr val="FFFF00"/>
                </a:highlight>
                <a:latin typeface="Times New Roman" panose="02020603050405020304" pitchFamily="18" charset="0"/>
                <a:ea typeface="华文楷体" panose="02010600040101010101" pitchFamily="2" charset="-122"/>
                <a:cs typeface="Times New Roman" panose="02020603050405020304" pitchFamily="18" charset="0"/>
              </a:rPr>
              <a:t>纳什</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在获奖感言时对家庭之爱的领悟。</a:t>
            </a:r>
          </a:p>
        </p:txBody>
      </p:sp>
    </p:spTree>
    <p:extLst>
      <p:ext uri="{BB962C8B-B14F-4D97-AF65-F5344CB8AC3E}">
        <p14:creationId xmlns:p14="http://schemas.microsoft.com/office/powerpoint/2010/main" val="1391078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D14057-1703-4CE1-AA27-1ECB39424E4F}"/>
              </a:ext>
            </a:extLst>
          </p:cNvPr>
          <p:cNvSpPr>
            <a:spLocks noGrp="1"/>
          </p:cNvSpPr>
          <p:nvPr>
            <p:ph type="body" idx="1"/>
          </p:nvPr>
        </p:nvSpPr>
        <p:spPr/>
        <p:txBody>
          <a:bodyPr/>
          <a:lstStyle/>
          <a:p>
            <a:endParaRPr lang="zh-CN" altLang="en-US" dirty="0"/>
          </a:p>
        </p:txBody>
      </p:sp>
      <p:sp>
        <p:nvSpPr>
          <p:cNvPr id="3" name="灯片编号占位符 2">
            <a:extLst>
              <a:ext uri="{FF2B5EF4-FFF2-40B4-BE49-F238E27FC236}">
                <a16:creationId xmlns:a16="http://schemas.microsoft.com/office/drawing/2014/main" id="{2AD074D9-A369-4BDD-909F-CB98C8E121D2}"/>
              </a:ext>
            </a:extLst>
          </p:cNvPr>
          <p:cNvSpPr>
            <a:spLocks noGrp="1"/>
          </p:cNvSpPr>
          <p:nvPr>
            <p:ph type="sldNum" sz="quarter" idx="12"/>
          </p:nvPr>
        </p:nvSpPr>
        <p:spPr/>
        <p:txBody>
          <a:bodyPr/>
          <a:lstStyle/>
          <a:p>
            <a:fld id="{A5AAEF0F-0BBD-4BC2-B079-FA6741C313A3}" type="slidenum">
              <a:rPr lang="zh-CN" altLang="en-US" smtClean="0"/>
              <a:t>19</a:t>
            </a:fld>
            <a:endParaRPr lang="zh-CN" altLang="en-US"/>
          </a:p>
        </p:txBody>
      </p:sp>
      <p:sp>
        <p:nvSpPr>
          <p:cNvPr id="4" name="标题 3">
            <a:extLst>
              <a:ext uri="{FF2B5EF4-FFF2-40B4-BE49-F238E27FC236}">
                <a16:creationId xmlns:a16="http://schemas.microsoft.com/office/drawing/2014/main" id="{661203CB-CAAE-4E8A-B3F4-66B69E7180E6}"/>
              </a:ext>
            </a:extLst>
          </p:cNvPr>
          <p:cNvSpPr>
            <a:spLocks noGrp="1"/>
          </p:cNvSpPr>
          <p:nvPr>
            <p:ph type="title"/>
          </p:nvPr>
        </p:nvSpPr>
        <p:spPr/>
        <p:txBody>
          <a:bodyPr/>
          <a:lstStyle/>
          <a:p>
            <a:endParaRPr lang="zh-CN" altLang="en-US"/>
          </a:p>
        </p:txBody>
      </p:sp>
      <p:sp>
        <p:nvSpPr>
          <p:cNvPr id="6" name="文本框 5">
            <a:extLst>
              <a:ext uri="{FF2B5EF4-FFF2-40B4-BE49-F238E27FC236}">
                <a16:creationId xmlns:a16="http://schemas.microsoft.com/office/drawing/2014/main" id="{BEC9589E-FE75-4D5A-869E-48F44358041C}"/>
              </a:ext>
            </a:extLst>
          </p:cNvPr>
          <p:cNvSpPr txBox="1"/>
          <p:nvPr/>
        </p:nvSpPr>
        <p:spPr>
          <a:xfrm>
            <a:off x="402464" y="972060"/>
            <a:ext cx="8339071" cy="5078313"/>
          </a:xfrm>
          <a:prstGeom prst="rect">
            <a:avLst/>
          </a:prstGeom>
          <a:noFill/>
        </p:spPr>
        <p:txBody>
          <a:bodyPr wrap="square">
            <a:spAutoFit/>
          </a:bodyPr>
          <a:lstStyle/>
          <a:p>
            <a:r>
              <a:rPr lang="zh-CN" altLang="en-US" dirty="0"/>
              <a:t>人工智能的发展历史： 大事记</a:t>
            </a:r>
          </a:p>
          <a:p>
            <a:r>
              <a:rPr lang="zh-CN" altLang="en-US" dirty="0"/>
              <a:t>“一台会思考的机器”这一构想最早可以追溯到古希腊时期。 而自从电子计算技术问世以来（相对于本文中讨论的某些主题而言），人工智能进化过程中的重要事件和里程碑包括以下内容：</a:t>
            </a:r>
          </a:p>
          <a:p>
            <a:endParaRPr lang="zh-CN" altLang="en-US" dirty="0"/>
          </a:p>
          <a:p>
            <a:r>
              <a:rPr lang="en-US" altLang="zh-CN" dirty="0"/>
              <a:t>1950</a:t>
            </a:r>
            <a:r>
              <a:rPr lang="zh-CN" altLang="en-US" dirty="0"/>
              <a:t>：艾伦</a:t>
            </a:r>
            <a:r>
              <a:rPr lang="en-US" altLang="zh-CN" dirty="0"/>
              <a:t>·</a:t>
            </a:r>
            <a:r>
              <a:rPr lang="zh-CN" altLang="en-US" dirty="0"/>
              <a:t>图灵发表了论文“计算机械和智能”。图灵因为在二战期间破译纳粹德国的 </a:t>
            </a:r>
            <a:r>
              <a:rPr lang="en-US" altLang="zh-CN" dirty="0"/>
              <a:t>ENIGMA </a:t>
            </a:r>
            <a:r>
              <a:rPr lang="zh-CN" altLang="en-US" dirty="0"/>
              <a:t>码而闻名于世。在这篇论文中，他提出了问题“机器是否可以思考？”并进行回答，推出了图灵测试，用于确定计算机是否能证明具有与人类相同的智能（或相同智能的结果）。 自此之后，人们就图灵测试的价值一直争论不休。</a:t>
            </a:r>
          </a:p>
          <a:p>
            <a:r>
              <a:rPr lang="en-US" altLang="zh-CN" dirty="0"/>
              <a:t>1956</a:t>
            </a:r>
            <a:r>
              <a:rPr lang="zh-CN" altLang="en-US" dirty="0"/>
              <a:t>：</a:t>
            </a:r>
            <a:r>
              <a:rPr lang="en-US" altLang="zh-CN" dirty="0"/>
              <a:t>John McCarthy </a:t>
            </a:r>
            <a:r>
              <a:rPr lang="zh-CN" altLang="en-US" dirty="0"/>
              <a:t>在达特茅斯学院举办的首届 </a:t>
            </a:r>
            <a:r>
              <a:rPr lang="en-US" altLang="zh-CN" dirty="0"/>
              <a:t>AI </a:t>
            </a:r>
            <a:r>
              <a:rPr lang="zh-CN" altLang="en-US" dirty="0"/>
              <a:t>会议上创造了“人工智能”一词。（</a:t>
            </a:r>
            <a:r>
              <a:rPr lang="en-US" altLang="zh-CN" dirty="0"/>
              <a:t>McCarthy </a:t>
            </a:r>
            <a:r>
              <a:rPr lang="zh-CN" altLang="en-US" dirty="0"/>
              <a:t>继续发明了 </a:t>
            </a:r>
            <a:r>
              <a:rPr lang="en-US" altLang="zh-CN" dirty="0"/>
              <a:t>Lisp </a:t>
            </a:r>
            <a:r>
              <a:rPr lang="zh-CN" altLang="en-US" dirty="0"/>
              <a:t>语言。）同年晚些时候，</a:t>
            </a:r>
            <a:r>
              <a:rPr lang="en-US" altLang="zh-CN" dirty="0"/>
              <a:t>Allen Newell</a:t>
            </a:r>
            <a:r>
              <a:rPr lang="zh-CN" altLang="en-US" dirty="0"/>
              <a:t>、</a:t>
            </a:r>
            <a:r>
              <a:rPr lang="en-US" altLang="zh-CN" dirty="0" err="1"/>
              <a:t>J.C.Shaw</a:t>
            </a:r>
            <a:r>
              <a:rPr lang="en-US" altLang="zh-CN" dirty="0"/>
              <a:t> </a:t>
            </a:r>
            <a:r>
              <a:rPr lang="zh-CN" altLang="en-US" dirty="0"/>
              <a:t>和 </a:t>
            </a:r>
            <a:r>
              <a:rPr lang="en-US" altLang="zh-CN" dirty="0"/>
              <a:t>Herbert Simon </a:t>
            </a:r>
            <a:r>
              <a:rPr lang="zh-CN" altLang="en-US" dirty="0"/>
              <a:t>创建了 </a:t>
            </a:r>
            <a:r>
              <a:rPr lang="en-US" altLang="zh-CN" dirty="0"/>
              <a:t>Logic Theorist</a:t>
            </a:r>
            <a:r>
              <a:rPr lang="zh-CN" altLang="en-US" dirty="0"/>
              <a:t>，这是有史以来第一个运行的 </a:t>
            </a:r>
            <a:r>
              <a:rPr lang="en-US" altLang="zh-CN" dirty="0"/>
              <a:t>AI </a:t>
            </a:r>
            <a:r>
              <a:rPr lang="zh-CN" altLang="en-US" dirty="0"/>
              <a:t>软件程序。</a:t>
            </a:r>
          </a:p>
          <a:p>
            <a:r>
              <a:rPr lang="en-US" altLang="zh-CN" dirty="0"/>
              <a:t>1967</a:t>
            </a:r>
            <a:r>
              <a:rPr lang="zh-CN" altLang="en-US" dirty="0"/>
              <a:t>：</a:t>
            </a:r>
            <a:r>
              <a:rPr lang="en-US" altLang="zh-CN" dirty="0"/>
              <a:t>Frank Rosenblatt </a:t>
            </a:r>
            <a:r>
              <a:rPr lang="zh-CN" altLang="en-US" dirty="0"/>
              <a:t>构建了 </a:t>
            </a:r>
            <a:r>
              <a:rPr lang="en-US" altLang="zh-CN" dirty="0"/>
              <a:t>Mark 1 Perceptron</a:t>
            </a:r>
            <a:r>
              <a:rPr lang="zh-CN" altLang="en-US" dirty="0"/>
              <a:t>，这是第一台基于神经网络的计算机，它可以通过试错法不断学习。 就在一年后，</a:t>
            </a:r>
            <a:r>
              <a:rPr lang="en-US" altLang="zh-CN" dirty="0"/>
              <a:t>Marvin Minsky </a:t>
            </a:r>
            <a:r>
              <a:rPr lang="zh-CN" altLang="en-US" dirty="0"/>
              <a:t>和 </a:t>
            </a:r>
            <a:r>
              <a:rPr lang="en-US" altLang="zh-CN" dirty="0"/>
              <a:t>Seymour </a:t>
            </a:r>
            <a:r>
              <a:rPr lang="en-US" altLang="zh-CN" dirty="0" err="1"/>
              <a:t>Papert</a:t>
            </a:r>
            <a:r>
              <a:rPr lang="en-US" altLang="zh-CN" dirty="0"/>
              <a:t> </a:t>
            </a:r>
            <a:r>
              <a:rPr lang="zh-CN" altLang="en-US" dirty="0"/>
              <a:t>出版了一本名为</a:t>
            </a:r>
            <a:r>
              <a:rPr lang="en-US" altLang="zh-CN" dirty="0"/>
              <a:t>《</a:t>
            </a:r>
            <a:r>
              <a:rPr lang="zh-CN" altLang="en-US" dirty="0"/>
              <a:t>感知器</a:t>
            </a:r>
            <a:r>
              <a:rPr lang="en-US" altLang="zh-CN" dirty="0"/>
              <a:t>》</a:t>
            </a:r>
            <a:r>
              <a:rPr lang="zh-CN" altLang="en-US" dirty="0"/>
              <a:t>的书，这本书既成为神经网络领域的标志性作品，同时至少在一段时间内，成为反对未来神经网络研究项目的论据。</a:t>
            </a:r>
          </a:p>
        </p:txBody>
      </p:sp>
    </p:spTree>
    <p:extLst>
      <p:ext uri="{BB962C8B-B14F-4D97-AF65-F5344CB8AC3E}">
        <p14:creationId xmlns:p14="http://schemas.microsoft.com/office/powerpoint/2010/main" val="145057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a:spLocks noGrp="1"/>
          </p:cNvSpPr>
          <p:nvPr>
            <p:ph type="title"/>
          </p:nvPr>
        </p:nvSpPr>
        <p:spPr>
          <a:xfrm>
            <a:off x="52070" y="130175"/>
            <a:ext cx="9091930" cy="657860"/>
          </a:xfrm>
        </p:spPr>
        <p:txBody>
          <a:bodyPr/>
          <a:lstStyle/>
          <a:p>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教材：</a:t>
            </a:r>
            <a:r>
              <a:rPr lang="zh-CN" altLang="en-US" sz="2400" dirty="0"/>
              <a:t>吴飞，</a:t>
            </a:r>
            <a:r>
              <a:rPr lang="en-US" altLang="zh-CN" sz="2400" dirty="0"/>
              <a:t>《</a:t>
            </a:r>
            <a:r>
              <a:rPr lang="zh-CN" altLang="en-US" sz="2400" dirty="0"/>
              <a:t>人工智能导论：模型与算法</a:t>
            </a:r>
            <a:r>
              <a:rPr lang="en-US" altLang="zh-CN" sz="2400" dirty="0"/>
              <a:t>》</a:t>
            </a:r>
            <a:r>
              <a:rPr lang="zh-CN" altLang="en-US" sz="2400" dirty="0"/>
              <a:t>，高等教育出版社 </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 name="Picture 2"/>
          <p:cNvPicPr>
            <a:picLocks noChangeAspect="1" noChangeArrowheads="1"/>
          </p:cNvPicPr>
          <p:nvPr/>
        </p:nvPicPr>
        <p:blipFill>
          <a:blip r:embed="rId3" cstate="print"/>
          <a:srcRect/>
          <a:stretch>
            <a:fillRect/>
          </a:stretch>
        </p:blipFill>
        <p:spPr bwMode="auto">
          <a:xfrm>
            <a:off x="288165" y="1055024"/>
            <a:ext cx="3920666" cy="5218603"/>
          </a:xfrm>
          <a:prstGeom prst="rect">
            <a:avLst/>
          </a:prstGeom>
          <a:noFill/>
          <a:ln w="9525">
            <a:noFill/>
            <a:miter lim="800000"/>
            <a:headEnd/>
            <a:tailEnd/>
          </a:ln>
        </p:spPr>
      </p:pic>
      <p:pic>
        <p:nvPicPr>
          <p:cNvPr id="2" name="图片 1">
            <a:extLst>
              <a:ext uri="{FF2B5EF4-FFF2-40B4-BE49-F238E27FC236}">
                <a16:creationId xmlns:a16="http://schemas.microsoft.com/office/drawing/2014/main" id="{6DE98E2D-26F1-4ED2-ACD9-862F4CDA5927}"/>
              </a:ext>
            </a:extLst>
          </p:cNvPr>
          <p:cNvPicPr>
            <a:picLocks noChangeAspect="1"/>
          </p:cNvPicPr>
          <p:nvPr/>
        </p:nvPicPr>
        <p:blipFill>
          <a:blip r:embed="rId4"/>
          <a:stretch>
            <a:fillRect/>
          </a:stretch>
        </p:blipFill>
        <p:spPr>
          <a:xfrm>
            <a:off x="4419063" y="1055024"/>
            <a:ext cx="4436772" cy="2972291"/>
          </a:xfrm>
          <a:prstGeom prst="rect">
            <a:avLst/>
          </a:prstGeom>
        </p:spPr>
      </p:pic>
      <p:sp>
        <p:nvSpPr>
          <p:cNvPr id="7" name="文本框 6">
            <a:extLst>
              <a:ext uri="{FF2B5EF4-FFF2-40B4-BE49-F238E27FC236}">
                <a16:creationId xmlns:a16="http://schemas.microsoft.com/office/drawing/2014/main" id="{41E0C67C-25E5-428A-AEC3-75C1BEA14BCF}"/>
              </a:ext>
            </a:extLst>
          </p:cNvPr>
          <p:cNvSpPr txBox="1"/>
          <p:nvPr/>
        </p:nvSpPr>
        <p:spPr>
          <a:xfrm>
            <a:off x="4340180" y="4149969"/>
            <a:ext cx="4594538" cy="2123658"/>
          </a:xfrm>
          <a:prstGeom prst="rect">
            <a:avLst/>
          </a:prstGeom>
          <a:noFill/>
        </p:spPr>
        <p:txBody>
          <a:bodyPr wrap="square">
            <a:spAutoFit/>
          </a:bodyPr>
          <a:lstStyle/>
          <a:p>
            <a:r>
              <a:rPr lang="zh-CN" altLang="en-US" sz="1200" dirty="0">
                <a:latin typeface="+mn-ea"/>
              </a:rPr>
              <a:t>吴飞</a:t>
            </a:r>
            <a:endParaRPr lang="en-US" altLang="zh-CN" sz="1200" dirty="0">
              <a:latin typeface="+mn-ea"/>
            </a:endParaRPr>
          </a:p>
          <a:p>
            <a:pPr marL="171450" indent="-171450">
              <a:buFont typeface="Arial" panose="020B0604020202020204" pitchFamily="34" charset="0"/>
              <a:buChar char="•"/>
            </a:pPr>
            <a:r>
              <a:rPr lang="zh-CN" altLang="en-US" sz="1200" dirty="0">
                <a:latin typeface="+mn-ea"/>
              </a:rPr>
              <a:t>浙江大学求是特聘教授，博士生导师。</a:t>
            </a:r>
            <a:endParaRPr lang="en-US" altLang="zh-CN" sz="1200" dirty="0">
              <a:latin typeface="+mn-ea"/>
            </a:endParaRPr>
          </a:p>
          <a:p>
            <a:pPr marL="171450" indent="-171450">
              <a:buFont typeface="Arial" panose="020B0604020202020204" pitchFamily="34" charset="0"/>
              <a:buChar char="•"/>
            </a:pPr>
            <a:r>
              <a:rPr lang="zh-CN" altLang="en-US" sz="1200" dirty="0">
                <a:latin typeface="+mn-ea"/>
              </a:rPr>
              <a:t>主要研究领域为人工智能、多媒体分析与检索和统计学习理论</a:t>
            </a:r>
            <a:endParaRPr lang="en-US" altLang="zh-CN" sz="1200" dirty="0">
              <a:latin typeface="+mn-ea"/>
            </a:endParaRPr>
          </a:p>
          <a:p>
            <a:pPr marL="171450" indent="-171450">
              <a:buFont typeface="Arial" panose="020B0604020202020204" pitchFamily="34" charset="0"/>
              <a:buChar char="•"/>
            </a:pPr>
            <a:r>
              <a:rPr lang="zh-CN" altLang="en-US" sz="1200" dirty="0">
                <a:latin typeface="+mn-ea"/>
              </a:rPr>
              <a:t>浙江大学人工智能研究所所长</a:t>
            </a:r>
            <a:endParaRPr lang="en-US" altLang="zh-CN" sz="1200" dirty="0">
              <a:latin typeface="+mn-ea"/>
            </a:endParaRPr>
          </a:p>
          <a:p>
            <a:pPr marL="171450" indent="-171450">
              <a:buFont typeface="Arial" panose="020B0604020202020204" pitchFamily="34" charset="0"/>
              <a:buChar char="•"/>
            </a:pPr>
            <a:r>
              <a:rPr lang="zh-CN" altLang="en-US" sz="1200" dirty="0">
                <a:latin typeface="+mn-ea"/>
              </a:rPr>
              <a:t>国家杰出青年科学基金获得者（</a:t>
            </a:r>
            <a:r>
              <a:rPr lang="en-US" altLang="zh-CN" sz="1200" dirty="0">
                <a:latin typeface="+mn-ea"/>
              </a:rPr>
              <a:t>2016</a:t>
            </a:r>
            <a:r>
              <a:rPr lang="zh-CN" altLang="en-US" sz="1200" dirty="0">
                <a:latin typeface="+mn-ea"/>
              </a:rPr>
              <a:t>年）</a:t>
            </a:r>
            <a:endParaRPr lang="en-US" altLang="zh-CN" sz="1200" dirty="0">
              <a:latin typeface="+mn-ea"/>
            </a:endParaRPr>
          </a:p>
          <a:p>
            <a:pPr marL="171450" indent="-171450">
              <a:buFont typeface="Arial" panose="020B0604020202020204" pitchFamily="34" charset="0"/>
              <a:buChar char="•"/>
            </a:pPr>
            <a:r>
              <a:rPr lang="zh-CN" altLang="en-US" sz="1200" dirty="0">
                <a:latin typeface="+mn-ea"/>
              </a:rPr>
              <a:t>入选“高校计算机专业优秀教师奖励计划”</a:t>
            </a:r>
            <a:r>
              <a:rPr lang="en-US" altLang="zh-CN" sz="1200" dirty="0">
                <a:latin typeface="+mn-ea"/>
              </a:rPr>
              <a:t>(2018</a:t>
            </a:r>
            <a:r>
              <a:rPr lang="zh-CN" altLang="en-US" sz="1200" dirty="0">
                <a:latin typeface="+mn-ea"/>
              </a:rPr>
              <a:t>年</a:t>
            </a:r>
            <a:r>
              <a:rPr lang="en-US" altLang="zh-CN" sz="1200" dirty="0">
                <a:latin typeface="+mn-ea"/>
              </a:rPr>
              <a:t>)</a:t>
            </a:r>
          </a:p>
          <a:p>
            <a:pPr marL="171450" indent="-171450">
              <a:buFont typeface="Arial" panose="020B0604020202020204" pitchFamily="34" charset="0"/>
              <a:buChar char="•"/>
            </a:pPr>
            <a:r>
              <a:rPr lang="zh-CN" altLang="en-US" sz="1200" dirty="0">
                <a:latin typeface="+mn-ea"/>
              </a:rPr>
              <a:t>宝钢优秀教师奖（</a:t>
            </a:r>
            <a:r>
              <a:rPr lang="en-US" altLang="zh-CN" sz="1200" dirty="0">
                <a:latin typeface="+mn-ea"/>
              </a:rPr>
              <a:t>2019</a:t>
            </a:r>
            <a:r>
              <a:rPr lang="zh-CN" altLang="en-US" sz="1200" dirty="0">
                <a:latin typeface="+mn-ea"/>
              </a:rPr>
              <a:t>年度）</a:t>
            </a:r>
            <a:endParaRPr lang="en-US" altLang="zh-CN" sz="1200" dirty="0">
              <a:latin typeface="+mn-ea"/>
            </a:endParaRPr>
          </a:p>
          <a:p>
            <a:pPr marL="171450" indent="-171450">
              <a:buFont typeface="Arial" panose="020B0604020202020204" pitchFamily="34" charset="0"/>
              <a:buChar char="•"/>
            </a:pPr>
            <a:r>
              <a:rPr lang="zh-CN" altLang="en-US" sz="1200" dirty="0">
                <a:latin typeface="+mn-ea"/>
              </a:rPr>
              <a:t>教育部人工智能科技创新专家组工作组组长</a:t>
            </a:r>
            <a:endParaRPr lang="en-US" altLang="zh-CN" sz="1200" dirty="0">
              <a:latin typeface="+mn-ea"/>
            </a:endParaRPr>
          </a:p>
          <a:p>
            <a:pPr marL="171450" indent="-171450">
              <a:buFont typeface="Arial" panose="020B0604020202020204" pitchFamily="34" charset="0"/>
              <a:buChar char="•"/>
            </a:pPr>
            <a:r>
              <a:rPr lang="zh-CN" altLang="en-US" sz="1200" dirty="0">
                <a:latin typeface="+mn-ea"/>
              </a:rPr>
              <a:t>科技部科技创新</a:t>
            </a:r>
            <a:r>
              <a:rPr lang="en-US" altLang="zh-CN" sz="1200" dirty="0">
                <a:latin typeface="+mn-ea"/>
              </a:rPr>
              <a:t>2030“</a:t>
            </a:r>
            <a:r>
              <a:rPr lang="zh-CN" altLang="en-US" sz="1200" dirty="0">
                <a:latin typeface="+mn-ea"/>
              </a:rPr>
              <a:t>新一代人工智能”重大科技项目指南编制专家</a:t>
            </a:r>
            <a:endParaRPr lang="en-US" altLang="zh-CN" sz="1200" dirty="0">
              <a:latin typeface="+mn-ea"/>
            </a:endParaRPr>
          </a:p>
          <a:p>
            <a:pPr marL="171450" indent="-171450">
              <a:buFont typeface="Arial" panose="020B0604020202020204" pitchFamily="34" charset="0"/>
              <a:buChar char="•"/>
            </a:pPr>
            <a:r>
              <a:rPr lang="en-US" altLang="zh-CN" sz="1200" dirty="0">
                <a:latin typeface="+mn-ea"/>
              </a:rPr>
              <a:t>《</a:t>
            </a:r>
            <a:r>
              <a:rPr lang="zh-CN" altLang="en-US" sz="1200" dirty="0">
                <a:latin typeface="+mn-ea"/>
              </a:rPr>
              <a:t>中国人工智能</a:t>
            </a:r>
            <a:r>
              <a:rPr lang="en-US" altLang="zh-CN" sz="1200" dirty="0">
                <a:latin typeface="+mn-ea"/>
              </a:rPr>
              <a:t>2.0</a:t>
            </a:r>
            <a:r>
              <a:rPr lang="zh-CN" altLang="en-US" sz="1200" dirty="0">
                <a:latin typeface="+mn-ea"/>
              </a:rPr>
              <a:t>发展战略研究</a:t>
            </a:r>
            <a:r>
              <a:rPr lang="en-US" altLang="zh-CN" sz="1200" dirty="0">
                <a:latin typeface="+mn-ea"/>
              </a:rPr>
              <a:t>》</a:t>
            </a:r>
            <a:r>
              <a:rPr lang="zh-CN" altLang="en-US" sz="1200" dirty="0">
                <a:latin typeface="+mn-ea"/>
              </a:rPr>
              <a:t>执笔人之一</a:t>
            </a:r>
          </a:p>
        </p:txBody>
      </p:sp>
    </p:spTree>
    <p:extLst>
      <p:ext uri="{BB962C8B-B14F-4D97-AF65-F5344CB8AC3E}">
        <p14:creationId xmlns:p14="http://schemas.microsoft.com/office/powerpoint/2010/main" val="177300332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AD074D9-A369-4BDD-909F-CB98C8E121D2}"/>
              </a:ext>
            </a:extLst>
          </p:cNvPr>
          <p:cNvSpPr>
            <a:spLocks noGrp="1"/>
          </p:cNvSpPr>
          <p:nvPr>
            <p:ph type="sldNum" sz="quarter" idx="12"/>
          </p:nvPr>
        </p:nvSpPr>
        <p:spPr/>
        <p:txBody>
          <a:bodyPr/>
          <a:lstStyle/>
          <a:p>
            <a:fld id="{A5AAEF0F-0BBD-4BC2-B079-FA6741C313A3}" type="slidenum">
              <a:rPr lang="zh-CN" altLang="en-US" smtClean="0"/>
              <a:t>20</a:t>
            </a:fld>
            <a:endParaRPr lang="zh-CN" altLang="en-US"/>
          </a:p>
        </p:txBody>
      </p:sp>
      <p:sp>
        <p:nvSpPr>
          <p:cNvPr id="4" name="标题 3">
            <a:extLst>
              <a:ext uri="{FF2B5EF4-FFF2-40B4-BE49-F238E27FC236}">
                <a16:creationId xmlns:a16="http://schemas.microsoft.com/office/drawing/2014/main" id="{661203CB-CAAE-4E8A-B3F4-66B69E7180E6}"/>
              </a:ext>
            </a:extLst>
          </p:cNvPr>
          <p:cNvSpPr>
            <a:spLocks noGrp="1"/>
          </p:cNvSpPr>
          <p:nvPr>
            <p:ph type="title"/>
          </p:nvPr>
        </p:nvSpPr>
        <p:spPr/>
        <p:txBody>
          <a:bodyPr/>
          <a:lstStyle/>
          <a:p>
            <a:endParaRPr lang="zh-CN" altLang="en-US"/>
          </a:p>
        </p:txBody>
      </p:sp>
      <p:sp>
        <p:nvSpPr>
          <p:cNvPr id="6" name="文本框 5">
            <a:extLst>
              <a:ext uri="{FF2B5EF4-FFF2-40B4-BE49-F238E27FC236}">
                <a16:creationId xmlns:a16="http://schemas.microsoft.com/office/drawing/2014/main" id="{BEC9589E-FE75-4D5A-869E-48F44358041C}"/>
              </a:ext>
            </a:extLst>
          </p:cNvPr>
          <p:cNvSpPr txBox="1"/>
          <p:nvPr/>
        </p:nvSpPr>
        <p:spPr>
          <a:xfrm>
            <a:off x="402464" y="1905780"/>
            <a:ext cx="8339071" cy="2862322"/>
          </a:xfrm>
          <a:prstGeom prst="rect">
            <a:avLst/>
          </a:prstGeom>
          <a:noFill/>
        </p:spPr>
        <p:txBody>
          <a:bodyPr wrap="square">
            <a:spAutoFit/>
          </a:bodyPr>
          <a:lstStyle/>
          <a:p>
            <a:r>
              <a:rPr lang="en-US" altLang="zh-CN" dirty="0"/>
              <a:t>1980 </a:t>
            </a:r>
            <a:r>
              <a:rPr lang="zh-CN" altLang="en-US" dirty="0"/>
              <a:t>年代：使用反向传播算法训练自己的神经网络在 </a:t>
            </a:r>
            <a:r>
              <a:rPr lang="en-US" altLang="zh-CN" dirty="0"/>
              <a:t>AI </a:t>
            </a:r>
            <a:r>
              <a:rPr lang="zh-CN" altLang="en-US" dirty="0"/>
              <a:t>应用中广泛使用。</a:t>
            </a:r>
          </a:p>
          <a:p>
            <a:r>
              <a:rPr lang="en-US" altLang="zh-CN" dirty="0"/>
              <a:t>1997</a:t>
            </a:r>
            <a:r>
              <a:rPr lang="zh-CN" altLang="en-US" dirty="0"/>
              <a:t>：</a:t>
            </a:r>
            <a:r>
              <a:rPr lang="en-US" altLang="zh-CN" dirty="0"/>
              <a:t>IBM </a:t>
            </a:r>
            <a:r>
              <a:rPr lang="zh-CN" altLang="en-US" dirty="0"/>
              <a:t>的深蓝计算机在国际象棋比赛（和复赛）中击败国际象棋世界冠军 </a:t>
            </a:r>
            <a:r>
              <a:rPr lang="en-US" altLang="zh-CN" dirty="0"/>
              <a:t>Garry Kasparov</a:t>
            </a:r>
            <a:r>
              <a:rPr lang="zh-CN" altLang="en-US" dirty="0"/>
              <a:t>。</a:t>
            </a:r>
          </a:p>
          <a:p>
            <a:r>
              <a:rPr lang="en-US" altLang="zh-CN" dirty="0"/>
              <a:t>2011</a:t>
            </a:r>
            <a:r>
              <a:rPr lang="zh-CN" altLang="en-US" dirty="0"/>
              <a:t>：</a:t>
            </a:r>
            <a:r>
              <a:rPr lang="en-US" altLang="zh-CN" dirty="0"/>
              <a:t>IBM Watson </a:t>
            </a:r>
            <a:r>
              <a:rPr lang="zh-CN" altLang="en-US" dirty="0"/>
              <a:t>在</a:t>
            </a:r>
            <a:r>
              <a:rPr lang="en-US" altLang="zh-CN" dirty="0"/>
              <a:t>《</a:t>
            </a:r>
            <a:r>
              <a:rPr lang="zh-CN" altLang="en-US" dirty="0"/>
              <a:t>危险边缘！</a:t>
            </a:r>
            <a:r>
              <a:rPr lang="en-US" altLang="zh-CN" dirty="0"/>
              <a:t>》</a:t>
            </a:r>
            <a:r>
              <a:rPr lang="zh-CN" altLang="en-US" dirty="0"/>
              <a:t>节目中战胜冠军 </a:t>
            </a:r>
            <a:r>
              <a:rPr lang="en-US" altLang="zh-CN" dirty="0"/>
              <a:t>Ken Jennings </a:t>
            </a:r>
            <a:r>
              <a:rPr lang="zh-CN" altLang="en-US" dirty="0"/>
              <a:t>和 </a:t>
            </a:r>
            <a:r>
              <a:rPr lang="en-US" altLang="zh-CN" dirty="0"/>
              <a:t>Brad Rutter</a:t>
            </a:r>
            <a:r>
              <a:rPr lang="zh-CN" altLang="en-US" dirty="0"/>
              <a:t>。</a:t>
            </a:r>
          </a:p>
          <a:p>
            <a:r>
              <a:rPr lang="en-US" altLang="zh-CN" dirty="0"/>
              <a:t>2015</a:t>
            </a:r>
            <a:r>
              <a:rPr lang="zh-CN" altLang="en-US" dirty="0"/>
              <a:t>：百度的 </a:t>
            </a:r>
            <a:r>
              <a:rPr lang="en-US" altLang="zh-CN" dirty="0" err="1"/>
              <a:t>Minwa</a:t>
            </a:r>
            <a:r>
              <a:rPr lang="en-US" altLang="zh-CN" dirty="0"/>
              <a:t> </a:t>
            </a:r>
            <a:r>
              <a:rPr lang="zh-CN" altLang="en-US" dirty="0"/>
              <a:t>超级计算机使用一种称为卷积神经网络的特殊深度神经网络来识别图像并进行分类，其准确率高于一般的人类。</a:t>
            </a:r>
          </a:p>
          <a:p>
            <a:r>
              <a:rPr lang="en-US" altLang="zh-CN" dirty="0"/>
              <a:t>2016</a:t>
            </a:r>
            <a:r>
              <a:rPr lang="zh-CN" altLang="en-US" dirty="0"/>
              <a:t>：由深度神经网络支持的 </a:t>
            </a:r>
            <a:r>
              <a:rPr lang="en-US" altLang="zh-CN" dirty="0"/>
              <a:t>DeepMind </a:t>
            </a:r>
            <a:r>
              <a:rPr lang="zh-CN" altLang="en-US" dirty="0"/>
              <a:t>的 </a:t>
            </a:r>
            <a:r>
              <a:rPr lang="en-US" altLang="zh-CN" dirty="0"/>
              <a:t>AlphaGo </a:t>
            </a:r>
            <a:r>
              <a:rPr lang="zh-CN" altLang="en-US" dirty="0"/>
              <a:t>程序在五轮比赛中击败了围棋世界冠军 </a:t>
            </a:r>
            <a:r>
              <a:rPr lang="en-US" altLang="zh-CN" dirty="0"/>
              <a:t>Lee </a:t>
            </a:r>
            <a:r>
              <a:rPr lang="en-US" altLang="zh-CN" dirty="0" err="1"/>
              <a:t>Sodol</a:t>
            </a:r>
            <a:r>
              <a:rPr lang="zh-CN" altLang="en-US" dirty="0"/>
              <a:t>。 考虑到随着游戏的进行，可能的走法非常之多，这一胜利具有重要意义（仅走了四步之后走法就超过 </a:t>
            </a:r>
            <a:r>
              <a:rPr lang="en-US" altLang="zh-CN" dirty="0"/>
              <a:t>14.5 </a:t>
            </a:r>
            <a:r>
              <a:rPr lang="zh-CN" altLang="en-US" dirty="0"/>
              <a:t>万亿种！）。 后来，谷歌以四亿美元的报价收购了 </a:t>
            </a:r>
            <a:r>
              <a:rPr lang="en-US" altLang="zh-CN" dirty="0"/>
              <a:t>DeepMind</a:t>
            </a:r>
            <a:r>
              <a:rPr lang="zh-CN" altLang="en-US" dirty="0"/>
              <a:t>。</a:t>
            </a:r>
          </a:p>
        </p:txBody>
      </p:sp>
    </p:spTree>
    <p:extLst>
      <p:ext uri="{BB962C8B-B14F-4D97-AF65-F5344CB8AC3E}">
        <p14:creationId xmlns:p14="http://schemas.microsoft.com/office/powerpoint/2010/main" val="3985362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73543" y="142709"/>
            <a:ext cx="9144000" cy="654051"/>
          </a:xfrm>
        </p:spPr>
        <p:txBody>
          <a:bodyPr>
            <a:noAutofit/>
          </a:bodyPr>
          <a:lstStyle/>
          <a:p>
            <a:r>
              <a:rPr lang="zh-CN" altLang="en-US" sz="2800" dirty="0">
                <a:latin typeface="Times New Roman" panose="02020603050405020304" pitchFamily="18" charset="0"/>
                <a:cs typeface="Times New Roman" panose="02020603050405020304" pitchFamily="18" charset="0"/>
              </a:rPr>
              <a:t>从智能角度对人工智能的分类</a:t>
            </a:r>
          </a:p>
        </p:txBody>
      </p:sp>
      <p:sp>
        <p:nvSpPr>
          <p:cNvPr id="5" name="Rectangle 4"/>
          <p:cNvSpPr>
            <a:spLocks noChangeArrowheads="1"/>
          </p:cNvSpPr>
          <p:nvPr/>
        </p:nvSpPr>
        <p:spPr bwMode="auto">
          <a:xfrm>
            <a:off x="173542" y="1272314"/>
            <a:ext cx="3559009" cy="4652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5555" tIns="56860" rIns="115555" bIns="56860"/>
          <a:lstStyle>
            <a:lvl1pPr>
              <a:spcBef>
                <a:spcPct val="30000"/>
              </a:spcBef>
              <a:buClr>
                <a:schemeClr val="accent2"/>
              </a:buClr>
              <a:buFont typeface="Wingdings" pitchFamily="2" charset="2"/>
              <a:buChar char="o"/>
              <a:defRPr sz="3000" b="1">
                <a:solidFill>
                  <a:srgbClr val="000066"/>
                </a:solidFill>
                <a:latin typeface="黑体" pitchFamily="49" charset="-122"/>
                <a:ea typeface="宋体" pitchFamily="2" charset="-122"/>
              </a:defRPr>
            </a:lvl1pPr>
            <a:lvl2pPr marL="742950" indent="-285750">
              <a:spcBef>
                <a:spcPct val="30000"/>
              </a:spcBef>
              <a:buClr>
                <a:schemeClr val="accent2"/>
              </a:buClr>
              <a:buFont typeface="Wingdings" pitchFamily="2" charset="2"/>
              <a:buChar char="n"/>
              <a:defRPr sz="2600" b="1">
                <a:solidFill>
                  <a:srgbClr val="0000CC"/>
                </a:solidFill>
                <a:latin typeface="楷体_GB2312" pitchFamily="49" charset="-122"/>
                <a:ea typeface="宋体" pitchFamily="2" charset="-122"/>
              </a:defRPr>
            </a:lvl2pPr>
            <a:lvl3pPr marL="1143000" indent="-228600">
              <a:spcBef>
                <a:spcPct val="30000"/>
              </a:spcBef>
              <a:buClr>
                <a:schemeClr val="accent2"/>
              </a:buClr>
              <a:buFont typeface="Wingdings" pitchFamily="2" charset="2"/>
              <a:buChar char="Ø"/>
              <a:defRPr sz="2300" b="1">
                <a:solidFill>
                  <a:srgbClr val="003399"/>
                </a:solidFill>
                <a:latin typeface="宋体" pitchFamily="2" charset="-122"/>
                <a:ea typeface="宋体" pitchFamily="2" charset="-122"/>
              </a:defRPr>
            </a:lvl3pPr>
            <a:lvl4pPr marL="1600200" indent="-228600">
              <a:spcBef>
                <a:spcPct val="3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spcBef>
                <a:spcPct val="30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marL="430511" indent="-430511">
              <a:lnSpc>
                <a:spcPct val="150000"/>
              </a:lnSpc>
              <a:buClr>
                <a:srgbClr val="C00000"/>
              </a:buClr>
              <a:buFont typeface="Wingdings" panose="05000000000000000000" pitchFamily="2" charset="2"/>
              <a:buChar char="l"/>
              <a:defRPr/>
            </a:pPr>
            <a:r>
              <a:rPr lang="zh-CN" altLang="en-US" sz="2400" dirty="0">
                <a:solidFill>
                  <a:srgbClr val="C00000"/>
                </a:solidFill>
                <a:latin typeface="Times New Roman" pitchFamily="18" charset="0"/>
                <a:ea typeface="黑体" pitchFamily="49" charset="-122"/>
                <a:cs typeface="Arial Unicode MS" pitchFamily="34" charset="-122"/>
              </a:rPr>
              <a:t>领域人工智能</a:t>
            </a:r>
            <a:endParaRPr lang="en-US" altLang="zh-CN" sz="2400" b="0" dirty="0">
              <a:solidFill>
                <a:srgbClr val="C00000"/>
              </a:solidFill>
              <a:latin typeface="Times New Roman" pitchFamily="18" charset="0"/>
              <a:ea typeface="黑体" pitchFamily="49" charset="-122"/>
              <a:cs typeface="Arial Unicode MS" pitchFamily="34" charset="-122"/>
            </a:endParaRPr>
          </a:p>
          <a:p>
            <a:pPr marL="342900" indent="-342900">
              <a:lnSpc>
                <a:spcPct val="150000"/>
              </a:lnSpc>
              <a:buClr>
                <a:srgbClr val="C00000"/>
              </a:buClr>
              <a:buFont typeface="Wingdings" panose="05000000000000000000" pitchFamily="2" charset="2"/>
              <a:buChar char="Ø"/>
              <a:defRPr/>
            </a:pPr>
            <a:r>
              <a:rPr lang="zh-CN" altLang="en-US" sz="2000" b="0" dirty="0">
                <a:solidFill>
                  <a:schemeClr val="tx1"/>
                </a:solidFill>
                <a:latin typeface="Times New Roman" pitchFamily="18" charset="0"/>
                <a:ea typeface="黑体" pitchFamily="49" charset="-122"/>
                <a:cs typeface="Arial Unicode MS" pitchFamily="34" charset="-122"/>
              </a:rPr>
              <a:t>依葫芦画瓢、任务导向，如</a:t>
            </a:r>
            <a:r>
              <a:rPr lang="en-US" altLang="zh-CN" sz="2000" b="0" dirty="0">
                <a:solidFill>
                  <a:schemeClr val="tx1"/>
                </a:solidFill>
                <a:latin typeface="Times New Roman" pitchFamily="18" charset="0"/>
                <a:ea typeface="黑体" pitchFamily="49" charset="-122"/>
                <a:cs typeface="Arial Unicode MS" pitchFamily="34" charset="-122"/>
              </a:rPr>
              <a:t>Deep Blue</a:t>
            </a:r>
            <a:r>
              <a:rPr lang="zh-CN" altLang="en-US" sz="2000" b="0" dirty="0">
                <a:solidFill>
                  <a:schemeClr val="tx1"/>
                </a:solidFill>
                <a:latin typeface="Times New Roman" pitchFamily="18" charset="0"/>
                <a:ea typeface="黑体" pitchFamily="49" charset="-122"/>
                <a:cs typeface="Arial Unicode MS" pitchFamily="34" charset="-122"/>
              </a:rPr>
              <a:t>和</a:t>
            </a:r>
            <a:r>
              <a:rPr lang="en-US" altLang="zh-CN" sz="2000" b="0" dirty="0" err="1">
                <a:solidFill>
                  <a:schemeClr val="tx1"/>
                </a:solidFill>
                <a:latin typeface="Times New Roman" pitchFamily="18" charset="0"/>
                <a:ea typeface="黑体" pitchFamily="49" charset="-122"/>
                <a:cs typeface="Arial Unicode MS" pitchFamily="34" charset="-122"/>
              </a:rPr>
              <a:t>AlphaGo</a:t>
            </a:r>
            <a:endParaRPr lang="en-US" altLang="zh-CN" sz="2000" b="0" dirty="0">
              <a:solidFill>
                <a:schemeClr val="tx1"/>
              </a:solidFill>
              <a:latin typeface="Times New Roman" pitchFamily="18" charset="0"/>
              <a:ea typeface="黑体" pitchFamily="49" charset="-122"/>
              <a:cs typeface="Arial Unicode MS" pitchFamily="34" charset="-122"/>
            </a:endParaRPr>
          </a:p>
          <a:p>
            <a:pPr lvl="1" indent="0">
              <a:lnSpc>
                <a:spcPct val="150000"/>
              </a:lnSpc>
              <a:buClr>
                <a:srgbClr val="C00000"/>
              </a:buClr>
              <a:buNone/>
              <a:defRPr/>
            </a:pPr>
            <a:endParaRPr lang="en-US" altLang="zh-CN" sz="2400" b="0" dirty="0">
              <a:solidFill>
                <a:schemeClr val="tx1"/>
              </a:solidFill>
              <a:latin typeface="Times New Roman" pitchFamily="18" charset="0"/>
              <a:ea typeface="黑体" pitchFamily="49" charset="-122"/>
              <a:cs typeface="Arial Unicode MS" pitchFamily="34" charset="-122"/>
            </a:endParaRPr>
          </a:p>
          <a:p>
            <a:pPr marL="430511" indent="-430511">
              <a:lnSpc>
                <a:spcPct val="150000"/>
              </a:lnSpc>
              <a:buClr>
                <a:srgbClr val="C00000"/>
              </a:buClr>
              <a:buFont typeface="Wingdings" panose="05000000000000000000" pitchFamily="2" charset="2"/>
              <a:buChar char="l"/>
              <a:defRPr/>
            </a:pPr>
            <a:r>
              <a:rPr lang="zh-CN" altLang="en-US" sz="2400" dirty="0">
                <a:solidFill>
                  <a:srgbClr val="C00000"/>
                </a:solidFill>
                <a:latin typeface="Times New Roman" pitchFamily="18" charset="0"/>
                <a:ea typeface="黑体" pitchFamily="49" charset="-122"/>
                <a:cs typeface="Arial Unicode MS" pitchFamily="34" charset="-122"/>
              </a:rPr>
              <a:t>通用人工智能或跨领域人工智能</a:t>
            </a:r>
            <a:endParaRPr lang="en-US" altLang="zh-CN" sz="2400" dirty="0">
              <a:solidFill>
                <a:srgbClr val="C00000"/>
              </a:solidFill>
              <a:latin typeface="Times New Roman" pitchFamily="18" charset="0"/>
              <a:ea typeface="黑体" pitchFamily="49" charset="-122"/>
              <a:cs typeface="Arial Unicode MS" pitchFamily="34" charset="-122"/>
            </a:endParaRPr>
          </a:p>
          <a:p>
            <a:pPr marL="342900" indent="-342900">
              <a:lnSpc>
                <a:spcPct val="150000"/>
              </a:lnSpc>
              <a:buClr>
                <a:srgbClr val="C00000"/>
              </a:buClr>
              <a:buFont typeface="Wingdings" panose="05000000000000000000" pitchFamily="2" charset="2"/>
              <a:buChar char="Ø"/>
              <a:defRPr/>
            </a:pPr>
            <a:r>
              <a:rPr lang="zh-CN" altLang="en-US" sz="2000" b="0" dirty="0">
                <a:solidFill>
                  <a:schemeClr val="tx1"/>
                </a:solidFill>
                <a:latin typeface="Times New Roman" pitchFamily="18" charset="0"/>
                <a:ea typeface="黑体" pitchFamily="49" charset="-122"/>
                <a:cs typeface="Arial Unicode MS" pitchFamily="34" charset="-122"/>
              </a:rPr>
              <a:t>举一反三、从经验中学习，如“人类”智能</a:t>
            </a:r>
            <a:endParaRPr lang="en-US" altLang="zh-CN" sz="2000" b="0" dirty="0">
              <a:solidFill>
                <a:schemeClr val="tx1"/>
              </a:solidFill>
              <a:latin typeface="Times New Roman" pitchFamily="18" charset="0"/>
              <a:ea typeface="黑体" pitchFamily="49" charset="-122"/>
              <a:cs typeface="Arial Unicode MS"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955466840"/>
              </p:ext>
            </p:extLst>
          </p:nvPr>
        </p:nvGraphicFramePr>
        <p:xfrm>
          <a:off x="3852475" y="1140111"/>
          <a:ext cx="5141627" cy="5252720"/>
        </p:xfrm>
        <a:graphic>
          <a:graphicData uri="http://schemas.openxmlformats.org/drawingml/2006/table">
            <a:tbl>
              <a:tblPr firstRow="1" bandRow="1">
                <a:tableStyleId>{5C22544A-7EE6-4342-B048-85BDC9FD1C3A}</a:tableStyleId>
              </a:tblPr>
              <a:tblGrid>
                <a:gridCol w="2683240">
                  <a:extLst>
                    <a:ext uri="{9D8B030D-6E8A-4147-A177-3AD203B41FA5}">
                      <a16:colId xmlns:a16="http://schemas.microsoft.com/office/drawing/2014/main" val="20000"/>
                    </a:ext>
                  </a:extLst>
                </a:gridCol>
                <a:gridCol w="2458387">
                  <a:extLst>
                    <a:ext uri="{9D8B030D-6E8A-4147-A177-3AD203B41FA5}">
                      <a16:colId xmlns:a16="http://schemas.microsoft.com/office/drawing/2014/main" val="20001"/>
                    </a:ext>
                  </a:extLst>
                </a:gridCol>
              </a:tblGrid>
              <a:tr h="822960">
                <a:tc>
                  <a:txBody>
                    <a:bodyPr/>
                    <a:lstStyle/>
                    <a:p>
                      <a:pPr marL="0" marR="0" indent="0" algn="ctr" defTabSz="914476" rtl="0" eaLnBrk="1" fontAlgn="auto" latinLnBrk="0" hangingPunct="1">
                        <a:lnSpc>
                          <a:spcPct val="100000"/>
                        </a:lnSpc>
                        <a:spcBef>
                          <a:spcPts val="0"/>
                        </a:spcBef>
                        <a:spcAft>
                          <a:spcPts val="0"/>
                        </a:spcAft>
                        <a:buClrTx/>
                        <a:buSzTx/>
                        <a:buFontTx/>
                        <a:buNone/>
                        <a:tabLst/>
                        <a:defRPr/>
                      </a:pP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Traditional AI</a:t>
                      </a:r>
                      <a:endParaRPr lang="zh-CN" altLang="en-US"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Artificial General Intelligence</a:t>
                      </a:r>
                      <a:endParaRPr lang="zh-CN" altLang="en-US" sz="20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097280">
                <a:tc>
                  <a:txBody>
                    <a:bodyPr/>
                    <a:lstStyle/>
                    <a:p>
                      <a:pPr marL="0" marR="0" indent="0" algn="ctr" defTabSz="914476" rtl="0" eaLnBrk="1" fontAlgn="auto" latinLnBrk="0" hangingPunct="1">
                        <a:lnSpc>
                          <a:spcPct val="100000"/>
                        </a:lnSpc>
                        <a:spcBef>
                          <a:spcPts val="0"/>
                        </a:spcBef>
                        <a:spcAft>
                          <a:spcPts val="0"/>
                        </a:spcAft>
                        <a:buClrTx/>
                        <a:buSzTx/>
                        <a:buFontTx/>
                        <a:buNone/>
                        <a:tabLst/>
                        <a:defRPr/>
                      </a:pPr>
                      <a:r>
                        <a:rPr lang="en-US" altLang="zh-CN" sz="20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Focus on having knowledge and skills</a:t>
                      </a:r>
                      <a:endParaRPr lang="zh-CN" altLang="en-US" sz="20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Focus on acquiring knowledge and skills</a:t>
                      </a:r>
                      <a:endParaRPr lang="zh-CN" altLang="en-US" sz="20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82320">
                <a:tc>
                  <a:txBody>
                    <a:bodyPr/>
                    <a:lstStyle/>
                    <a:p>
                      <a:pPr algn="ctr"/>
                      <a:r>
                        <a:rPr lang="en-US" altLang="zh-CN" sz="20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Action acquiring via programing</a:t>
                      </a:r>
                      <a:endParaRPr lang="zh-CN" altLang="en-US" sz="20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Ability acquiring via learning</a:t>
                      </a:r>
                      <a:endParaRPr lang="zh-CN" altLang="en-US" sz="20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767840">
                <a:tc>
                  <a:txBody>
                    <a:bodyPr/>
                    <a:lstStyle/>
                    <a:p>
                      <a:pPr algn="ctr"/>
                      <a:r>
                        <a:rPr lang="en-US" altLang="zh-CN" sz="20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domain-specific ability via rule-based</a:t>
                      </a:r>
                      <a:r>
                        <a:rPr lang="en-US" altLang="zh-CN" sz="2000" kern="1200" baseline="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 and exemplar-based</a:t>
                      </a:r>
                      <a:endParaRPr lang="zh-CN" altLang="en-US" sz="20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general ability via abstraction (intuition) and context (common sense)</a:t>
                      </a:r>
                      <a:endParaRPr lang="zh-CN" altLang="en-US" sz="2000" kern="120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82320">
                <a:tc>
                  <a:txBody>
                    <a:bodyPr/>
                    <a:lstStyle/>
                    <a:p>
                      <a:pPr algn="ctr"/>
                      <a:r>
                        <a:rPr lang="en-US" altLang="zh-CN" sz="1600" b="1" kern="1200" dirty="0">
                          <a:solidFill>
                            <a:srgbClr val="4F80BD"/>
                          </a:solidFill>
                          <a:latin typeface="Times New Roman" panose="02020603050405020304" pitchFamily="18" charset="0"/>
                          <a:ea typeface="黑体" panose="02010609060101010101" pitchFamily="49" charset="-122"/>
                          <a:cs typeface="Times New Roman" panose="02020603050405020304" pitchFamily="18" charset="0"/>
                        </a:rPr>
                        <a:t>Learning</a:t>
                      </a:r>
                      <a:r>
                        <a:rPr lang="en-US" altLang="zh-CN" sz="1600" b="1" kern="1200" baseline="0" dirty="0">
                          <a:solidFill>
                            <a:srgbClr val="4F80BD"/>
                          </a:solidFill>
                          <a:latin typeface="Times New Roman" panose="02020603050405020304" pitchFamily="18" charset="0"/>
                          <a:ea typeface="黑体" panose="02010609060101010101" pitchFamily="49" charset="-122"/>
                          <a:cs typeface="Times New Roman" panose="02020603050405020304" pitchFamily="18" charset="0"/>
                        </a:rPr>
                        <a:t> by data and rules</a:t>
                      </a:r>
                    </a:p>
                    <a:p>
                      <a:pPr algn="ctr"/>
                      <a:r>
                        <a:rPr lang="zh-CN" altLang="en-US" sz="1600" b="1" kern="1200" baseline="0" dirty="0">
                          <a:solidFill>
                            <a:srgbClr val="4F80BD"/>
                          </a:solidFill>
                          <a:latin typeface="Times New Roman" panose="02020603050405020304" pitchFamily="18" charset="0"/>
                          <a:ea typeface="黑体" panose="02010609060101010101" pitchFamily="49" charset="-122"/>
                          <a:cs typeface="Times New Roman" panose="02020603050405020304" pitchFamily="18" charset="0"/>
                        </a:rPr>
                        <a:t>数据与规则驱动</a:t>
                      </a:r>
                      <a:endParaRPr lang="zh-CN" altLang="en-US" sz="1600" b="1" kern="1200" dirty="0">
                        <a:solidFill>
                          <a:srgbClr val="4F80BD"/>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1" kern="1200" dirty="0">
                          <a:solidFill>
                            <a:srgbClr val="4F80BD"/>
                          </a:solidFill>
                          <a:latin typeface="Times New Roman" panose="02020603050405020304" pitchFamily="18" charset="0"/>
                          <a:ea typeface="黑体" panose="02010609060101010101" pitchFamily="49" charset="-122"/>
                          <a:cs typeface="Times New Roman" panose="02020603050405020304" pitchFamily="18" charset="0"/>
                        </a:rPr>
                        <a:t>Learning to learn</a:t>
                      </a:r>
                    </a:p>
                    <a:p>
                      <a:pPr algn="ctr"/>
                      <a:r>
                        <a:rPr lang="zh-CN" altLang="en-US" sz="1600" b="1" kern="1200" dirty="0">
                          <a:solidFill>
                            <a:srgbClr val="4F80BD"/>
                          </a:solidFill>
                          <a:latin typeface="Times New Roman" panose="02020603050405020304" pitchFamily="18" charset="0"/>
                          <a:ea typeface="黑体" panose="02010609060101010101" pitchFamily="49" charset="-122"/>
                          <a:cs typeface="Times New Roman" panose="02020603050405020304" pitchFamily="18" charset="0"/>
                        </a:rPr>
                        <a:t>学会学习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04842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23879" y="1236252"/>
            <a:ext cx="8589854" cy="4652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5555" tIns="56860" rIns="115555" bIns="56860"/>
          <a:lstStyle>
            <a:lvl1pPr>
              <a:spcBef>
                <a:spcPct val="30000"/>
              </a:spcBef>
              <a:buClr>
                <a:schemeClr val="accent2"/>
              </a:buClr>
              <a:buFont typeface="Wingdings" pitchFamily="2" charset="2"/>
              <a:buChar char="o"/>
              <a:defRPr sz="3000" b="1">
                <a:solidFill>
                  <a:srgbClr val="000066"/>
                </a:solidFill>
                <a:latin typeface="黑体" pitchFamily="49" charset="-122"/>
                <a:ea typeface="宋体" pitchFamily="2" charset="-122"/>
              </a:defRPr>
            </a:lvl1pPr>
            <a:lvl2pPr marL="742950" indent="-285750">
              <a:spcBef>
                <a:spcPct val="30000"/>
              </a:spcBef>
              <a:buClr>
                <a:schemeClr val="accent2"/>
              </a:buClr>
              <a:buFont typeface="Wingdings" pitchFamily="2" charset="2"/>
              <a:buChar char="n"/>
              <a:defRPr sz="2600" b="1">
                <a:solidFill>
                  <a:srgbClr val="0000CC"/>
                </a:solidFill>
                <a:latin typeface="楷体_GB2312" pitchFamily="49" charset="-122"/>
                <a:ea typeface="宋体" pitchFamily="2" charset="-122"/>
              </a:defRPr>
            </a:lvl2pPr>
            <a:lvl3pPr marL="1143000" indent="-228600">
              <a:spcBef>
                <a:spcPct val="30000"/>
              </a:spcBef>
              <a:buClr>
                <a:schemeClr val="accent2"/>
              </a:buClr>
              <a:buFont typeface="Wingdings" pitchFamily="2" charset="2"/>
              <a:buChar char="Ø"/>
              <a:defRPr sz="2300" b="1">
                <a:solidFill>
                  <a:srgbClr val="003399"/>
                </a:solidFill>
                <a:latin typeface="宋体" pitchFamily="2" charset="-122"/>
                <a:ea typeface="宋体" pitchFamily="2" charset="-122"/>
              </a:defRPr>
            </a:lvl3pPr>
            <a:lvl4pPr marL="1600200" indent="-228600">
              <a:spcBef>
                <a:spcPct val="30000"/>
              </a:spcBef>
              <a:buClr>
                <a:schemeClr val="accent2"/>
              </a:buClr>
              <a:buFont typeface="Wingdings" pitchFamily="2" charset="2"/>
              <a:buChar char="n"/>
              <a:defRPr sz="2000">
                <a:solidFill>
                  <a:schemeClr val="tx1"/>
                </a:solidFill>
                <a:latin typeface="Verdana" pitchFamily="34" charset="0"/>
                <a:ea typeface="宋体" pitchFamily="2" charset="-122"/>
              </a:defRPr>
            </a:lvl4pPr>
            <a:lvl5pPr marL="2057400" indent="-228600">
              <a:spcBef>
                <a:spcPct val="30000"/>
              </a:spcBef>
              <a:buClr>
                <a:schemeClr val="accent2"/>
              </a:buClr>
              <a:buFont typeface="Wingdings" pitchFamily="2" charset="2"/>
              <a:buChar char="§"/>
              <a:defRPr sz="2000">
                <a:solidFill>
                  <a:schemeClr val="tx1"/>
                </a:solidFill>
                <a:latin typeface="Verdana" pitchFamily="34" charset="0"/>
                <a:ea typeface="宋体" pitchFamily="2" charset="-122"/>
              </a:defRPr>
            </a:lvl5pPr>
            <a:lvl6pPr marL="2514600" indent="-228600"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6pPr>
            <a:lvl7pPr marL="2971800" indent="-228600"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7pPr>
            <a:lvl8pPr marL="3429000" indent="-228600"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8pPr>
            <a:lvl9pPr marL="3886200" indent="-228600" fontAlgn="base">
              <a:spcBef>
                <a:spcPct val="30000"/>
              </a:spcBef>
              <a:spcAft>
                <a:spcPct val="0"/>
              </a:spcAft>
              <a:buClr>
                <a:schemeClr val="accent2"/>
              </a:buClr>
              <a:buFont typeface="Wingdings" pitchFamily="2" charset="2"/>
              <a:buChar char="§"/>
              <a:defRPr sz="2000">
                <a:solidFill>
                  <a:schemeClr val="tx1"/>
                </a:solidFill>
                <a:latin typeface="Verdana" pitchFamily="34" charset="0"/>
                <a:ea typeface="宋体" pitchFamily="2" charset="-122"/>
              </a:defRPr>
            </a:lvl9pPr>
          </a:lstStyle>
          <a:p>
            <a:pPr marL="430511" indent="-430511">
              <a:lnSpc>
                <a:spcPct val="150000"/>
              </a:lnSpc>
              <a:buFont typeface="Wingdings" panose="05000000000000000000" pitchFamily="2" charset="2"/>
              <a:buChar char="l"/>
              <a:defRPr/>
            </a:pPr>
            <a:r>
              <a:rPr lang="zh-CN" altLang="en-US" sz="2000" dirty="0">
                <a:solidFill>
                  <a:srgbClr val="C00000"/>
                </a:solidFill>
                <a:latin typeface="Times New Roman" pitchFamily="18" charset="0"/>
                <a:ea typeface="黑体" pitchFamily="49" charset="-122"/>
                <a:cs typeface="Arial Unicode MS" pitchFamily="34" charset="-122"/>
              </a:rPr>
              <a:t>混合增强人工智能 ：</a:t>
            </a:r>
            <a:r>
              <a:rPr lang="zh-CN" altLang="en-US" sz="2000" b="0" dirty="0">
                <a:solidFill>
                  <a:schemeClr val="tx1"/>
                </a:solidFill>
                <a:latin typeface="Times New Roman" pitchFamily="18" charset="0"/>
                <a:ea typeface="黑体" pitchFamily="49" charset="-122"/>
                <a:cs typeface="Arial Unicode MS" pitchFamily="34" charset="-122"/>
              </a:rPr>
              <a:t>多种智能体的混合形式</a:t>
            </a:r>
            <a:endParaRPr lang="en-US" altLang="zh-CN" sz="2000" b="0" dirty="0">
              <a:solidFill>
                <a:schemeClr val="tx1"/>
              </a:solidFill>
              <a:latin typeface="Times New Roman" pitchFamily="18" charset="0"/>
              <a:ea typeface="黑体" pitchFamily="49" charset="-122"/>
              <a:cs typeface="Arial Unicode MS" pitchFamily="34" charset="-122"/>
            </a:endParaRPr>
          </a:p>
          <a:p>
            <a:pPr marL="620335" indent="-430511">
              <a:buFont typeface="Wingdings" panose="05000000000000000000" pitchFamily="2" charset="2"/>
              <a:buChar char="Ø"/>
              <a:defRPr/>
            </a:pPr>
            <a:r>
              <a:rPr lang="zh-CN" altLang="en-US" sz="1800" b="0" dirty="0">
                <a:solidFill>
                  <a:schemeClr val="tx1"/>
                </a:solidFill>
                <a:latin typeface="Times New Roman" pitchFamily="18" charset="0"/>
                <a:ea typeface="黑体" pitchFamily="49" charset="-122"/>
                <a:cs typeface="Arial Unicode MS" pitchFamily="34" charset="-122"/>
              </a:rPr>
              <a:t>外骨骼机器人</a:t>
            </a:r>
            <a:endParaRPr lang="en-US" altLang="zh-CN" sz="1800" b="0" dirty="0">
              <a:solidFill>
                <a:schemeClr val="tx1"/>
              </a:solidFill>
              <a:latin typeface="Times New Roman" pitchFamily="18" charset="0"/>
              <a:ea typeface="黑体" pitchFamily="49" charset="-122"/>
              <a:cs typeface="Arial Unicode MS" pitchFamily="34" charset="-122"/>
            </a:endParaRPr>
          </a:p>
          <a:p>
            <a:pPr marL="620335" indent="-430511">
              <a:buFont typeface="Wingdings" panose="05000000000000000000" pitchFamily="2" charset="2"/>
              <a:buChar char="Ø"/>
              <a:defRPr/>
            </a:pPr>
            <a:r>
              <a:rPr lang="zh-CN" altLang="en-US" sz="1800" b="0" dirty="0">
                <a:solidFill>
                  <a:schemeClr val="tx1"/>
                </a:solidFill>
                <a:latin typeface="Times New Roman" pitchFamily="18" charset="0"/>
                <a:ea typeface="黑体" pitchFamily="49" charset="-122"/>
                <a:cs typeface="Arial Unicode MS" pitchFamily="34" charset="-122"/>
              </a:rPr>
              <a:t>人类智能</a:t>
            </a:r>
            <a:r>
              <a:rPr lang="en-US" altLang="zh-CN" sz="1800" b="0" dirty="0">
                <a:solidFill>
                  <a:schemeClr val="tx1"/>
                </a:solidFill>
                <a:latin typeface="Times New Roman" pitchFamily="18" charset="0"/>
                <a:ea typeface="黑体" pitchFamily="49" charset="-122"/>
                <a:cs typeface="Arial Unicode MS" pitchFamily="34" charset="-122"/>
              </a:rPr>
              <a:t>+</a:t>
            </a:r>
            <a:r>
              <a:rPr lang="zh-CN" altLang="en-US" sz="1800" b="0" dirty="0">
                <a:solidFill>
                  <a:schemeClr val="tx1"/>
                </a:solidFill>
                <a:latin typeface="Times New Roman" pitchFamily="18" charset="0"/>
                <a:ea typeface="黑体" pitchFamily="49" charset="-122"/>
                <a:cs typeface="Arial Unicode MS" pitchFamily="34" charset="-122"/>
              </a:rPr>
              <a:t>机器智能：如达芬奇外科手术机器人</a:t>
            </a:r>
            <a:endParaRPr lang="en-US" altLang="zh-CN" sz="1800" b="0" dirty="0">
              <a:solidFill>
                <a:schemeClr val="tx1"/>
              </a:solidFill>
              <a:latin typeface="Times New Roman" pitchFamily="18" charset="0"/>
              <a:ea typeface="黑体" pitchFamily="49" charset="-122"/>
              <a:cs typeface="Arial Unicode MS" pitchFamily="34" charset="-122"/>
            </a:endParaRPr>
          </a:p>
          <a:p>
            <a:pPr marL="620335" indent="-430511">
              <a:buFont typeface="Wingdings" panose="05000000000000000000" pitchFamily="2" charset="2"/>
              <a:buChar char="Ø"/>
              <a:defRPr/>
            </a:pPr>
            <a:r>
              <a:rPr lang="zh-CN" altLang="en-US" sz="1800" b="0" dirty="0">
                <a:solidFill>
                  <a:schemeClr val="tx1"/>
                </a:solidFill>
                <a:latin typeface="Times New Roman" pitchFamily="18" charset="0"/>
                <a:ea typeface="黑体" pitchFamily="49" charset="-122"/>
                <a:cs typeface="Arial Unicode MS" pitchFamily="34" charset="-122"/>
              </a:rPr>
              <a:t>人、机、物、网互联：如智慧城市系统</a:t>
            </a:r>
            <a:endParaRPr lang="en-US" altLang="zh-CN" sz="1800" b="0" dirty="0">
              <a:solidFill>
                <a:schemeClr val="tx1"/>
              </a:solidFill>
              <a:latin typeface="Times New Roman" pitchFamily="18" charset="0"/>
              <a:ea typeface="黑体" pitchFamily="49" charset="-122"/>
              <a:cs typeface="Arial Unicode MS" pitchFamily="34" charset="-122"/>
            </a:endParaRPr>
          </a:p>
          <a:p>
            <a:pPr lvl="1" indent="0">
              <a:lnSpc>
                <a:spcPct val="150000"/>
              </a:lnSpc>
              <a:buNone/>
              <a:defRPr/>
            </a:pPr>
            <a:endParaRPr lang="zh-CN" altLang="zh-CN" sz="2000" b="0" dirty="0">
              <a:solidFill>
                <a:schemeClr val="tx1"/>
              </a:solidFill>
              <a:latin typeface="Times New Roman" pitchFamily="18" charset="0"/>
              <a:ea typeface="黑体" pitchFamily="49" charset="-122"/>
              <a:cs typeface="Arial Unicode MS" pitchFamily="34" charset="-122"/>
            </a:endParaRPr>
          </a:p>
        </p:txBody>
      </p:sp>
      <p:sp>
        <p:nvSpPr>
          <p:cNvPr id="10" name="标题 3"/>
          <p:cNvSpPr>
            <a:spLocks noGrp="1"/>
          </p:cNvSpPr>
          <p:nvPr>
            <p:ph type="title"/>
          </p:nvPr>
        </p:nvSpPr>
        <p:spPr>
          <a:xfrm>
            <a:off x="164680" y="186569"/>
            <a:ext cx="9144000" cy="654051"/>
          </a:xfrm>
        </p:spPr>
        <p:txBody>
          <a:bodyPr>
            <a:normAutofit/>
          </a:bodyPr>
          <a:lstStyle/>
          <a:p>
            <a:r>
              <a:rPr lang="zh-CN" altLang="en-US" sz="2800" dirty="0">
                <a:latin typeface="Times New Roman" panose="02020603050405020304" pitchFamily="18" charset="0"/>
                <a:cs typeface="Times New Roman" panose="02020603050405020304" pitchFamily="18" charset="0"/>
              </a:rPr>
              <a:t>从智能角度对人工智能的分类</a:t>
            </a:r>
          </a:p>
        </p:txBody>
      </p:sp>
      <p:grpSp>
        <p:nvGrpSpPr>
          <p:cNvPr id="3" name="组合 2"/>
          <p:cNvGrpSpPr/>
          <p:nvPr/>
        </p:nvGrpSpPr>
        <p:grpSpPr>
          <a:xfrm>
            <a:off x="3544706" y="3776205"/>
            <a:ext cx="4605867" cy="2266607"/>
            <a:chOff x="3307636" y="3945538"/>
            <a:chExt cx="4605867" cy="2266607"/>
          </a:xfrm>
        </p:grpSpPr>
        <p:sp>
          <p:nvSpPr>
            <p:cNvPr id="6" name="矩形 5"/>
            <p:cNvSpPr/>
            <p:nvPr/>
          </p:nvSpPr>
          <p:spPr>
            <a:xfrm>
              <a:off x="3682629" y="5904368"/>
              <a:ext cx="4230874" cy="307777"/>
            </a:xfrm>
            <a:prstGeom prst="rect">
              <a:avLst/>
            </a:prstGeom>
          </p:spPr>
          <p:txBody>
            <a:bodyPr wrap="square">
              <a:spAutoFit/>
            </a:bodyPr>
            <a:lstStyle/>
            <a:p>
              <a:pPr algn="ct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Da Vinci</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手术机器人及其缝制葡萄皮</a:t>
              </a:r>
            </a:p>
          </p:txBody>
        </p:sp>
        <p:pic>
          <p:nvPicPr>
            <p:cNvPr id="1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1127" y="3945538"/>
              <a:ext cx="2335622" cy="1981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7636" y="3968116"/>
              <a:ext cx="2099381"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094" y="3708470"/>
            <a:ext cx="2800350" cy="2238375"/>
          </a:xfrm>
          <a:prstGeom prst="rect">
            <a:avLst/>
          </a:prstGeom>
        </p:spPr>
      </p:pic>
      <p:sp>
        <p:nvSpPr>
          <p:cNvPr id="5" name="矩形 4"/>
          <p:cNvSpPr/>
          <p:nvPr/>
        </p:nvSpPr>
        <p:spPr>
          <a:xfrm>
            <a:off x="368234" y="6031047"/>
            <a:ext cx="3018789" cy="523220"/>
          </a:xfrm>
          <a:prstGeom prst="rect">
            <a:avLst/>
          </a:prstGeom>
        </p:spPr>
        <p:txBody>
          <a:bodyPr wrap="square">
            <a:spAutoFit/>
          </a:body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电子设备将大脑与腿部神经元“重新连接”</a:t>
            </a:r>
          </a:p>
        </p:txBody>
      </p:sp>
    </p:spTree>
    <p:extLst>
      <p:ext uri="{BB962C8B-B14F-4D97-AF65-F5344CB8AC3E}">
        <p14:creationId xmlns:p14="http://schemas.microsoft.com/office/powerpoint/2010/main" val="395137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a:solidFill>
                  <a:srgbClr val="C00000"/>
                </a:solidFill>
                <a:latin typeface="+mn-lt"/>
                <a:ea typeface="微软雅黑" panose="020B0503020204020204" pitchFamily="34" charset="-122"/>
                <a:sym typeface="Times New Roman" panose="02020603050405020304" pitchFamily="18" charset="0"/>
              </a:rPr>
              <a:t>提纲</a:t>
            </a:r>
            <a:endParaRPr lang="zh-CN" altLang="en-US" sz="2400" b="1" dirty="0">
              <a:solidFill>
                <a:srgbClr val="C00000"/>
              </a:solidFill>
              <a:latin typeface="+mn-lt"/>
              <a:ea typeface="微软雅黑" panose="020B0503020204020204" pitchFamily="34" charset="-122"/>
              <a:sym typeface="Times New Roman" panose="02020603050405020304" pitchFamily="18" charset="0"/>
            </a:endParaRPr>
          </a:p>
        </p:txBody>
      </p:sp>
      <p:sp>
        <p:nvSpPr>
          <p:cNvPr id="22" name="矩形 7"/>
          <p:cNvSpPr>
            <a:spLocks noChangeArrowheads="1"/>
          </p:cNvSpPr>
          <p:nvPr/>
        </p:nvSpPr>
        <p:spPr bwMode="auto">
          <a:xfrm>
            <a:off x="308209" y="329426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三、智能计算方法</a:t>
            </a:r>
          </a:p>
        </p:txBody>
      </p:sp>
      <p:sp>
        <p:nvSpPr>
          <p:cNvPr id="24" name="矩形 7"/>
          <p:cNvSpPr>
            <a:spLocks noChangeArrowheads="1"/>
          </p:cNvSpPr>
          <p:nvPr/>
        </p:nvSpPr>
        <p:spPr bwMode="auto">
          <a:xfrm>
            <a:off x="294437" y="147089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一、人工智能起源</a:t>
            </a:r>
          </a:p>
        </p:txBody>
      </p:sp>
      <p:sp>
        <p:nvSpPr>
          <p:cNvPr id="7" name="矩形 7"/>
          <p:cNvSpPr>
            <a:spLocks noChangeArrowheads="1"/>
          </p:cNvSpPr>
          <p:nvPr/>
        </p:nvSpPr>
        <p:spPr bwMode="auto">
          <a:xfrm>
            <a:off x="308209" y="234538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4F80BD"/>
                </a:solidFill>
                <a:ea typeface="微软雅黑" panose="020B0503020204020204" pitchFamily="34" charset="-122"/>
                <a:sym typeface="Calibri" panose="020F0502020204030204" pitchFamily="34" charset="0"/>
              </a:rPr>
              <a:t>二、可计算载体：形式化与机械化</a:t>
            </a:r>
          </a:p>
        </p:txBody>
      </p:sp>
      <p:sp>
        <p:nvSpPr>
          <p:cNvPr id="9" name="矩形 7">
            <a:extLst>
              <a:ext uri="{FF2B5EF4-FFF2-40B4-BE49-F238E27FC236}">
                <a16:creationId xmlns:a16="http://schemas.microsoft.com/office/drawing/2014/main" id="{91333B77-55B7-4BD9-BEA6-D0C99689A50A}"/>
              </a:ext>
            </a:extLst>
          </p:cNvPr>
          <p:cNvSpPr>
            <a:spLocks noChangeArrowheads="1"/>
          </p:cNvSpPr>
          <p:nvPr/>
        </p:nvSpPr>
        <p:spPr bwMode="auto">
          <a:xfrm>
            <a:off x="308209" y="416876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四、本书内容介绍</a:t>
            </a:r>
          </a:p>
        </p:txBody>
      </p:sp>
      <p:sp>
        <p:nvSpPr>
          <p:cNvPr id="10" name="矩形 7">
            <a:extLst>
              <a:ext uri="{FF2B5EF4-FFF2-40B4-BE49-F238E27FC236}">
                <a16:creationId xmlns:a16="http://schemas.microsoft.com/office/drawing/2014/main" id="{664A4DF0-5891-4CC0-9581-8A4E634E316C}"/>
              </a:ext>
            </a:extLst>
          </p:cNvPr>
          <p:cNvSpPr>
            <a:spLocks noChangeArrowheads="1"/>
          </p:cNvSpPr>
          <p:nvPr/>
        </p:nvSpPr>
        <p:spPr bwMode="auto">
          <a:xfrm>
            <a:off x="308209" y="510443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五、小结</a:t>
            </a:r>
          </a:p>
        </p:txBody>
      </p:sp>
    </p:spTree>
    <p:extLst>
      <p:ext uri="{BB962C8B-B14F-4D97-AF65-F5344CB8AC3E}">
        <p14:creationId xmlns:p14="http://schemas.microsoft.com/office/powerpoint/2010/main" val="4107002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E0C2C-1608-46D9-B8DC-5BB80AD8C87E}"/>
              </a:ext>
            </a:extLst>
          </p:cNvPr>
          <p:cNvSpPr>
            <a:spLocks noGrp="1"/>
          </p:cNvSpPr>
          <p:nvPr>
            <p:ph type="title"/>
          </p:nvPr>
        </p:nvSpPr>
        <p:spPr/>
        <p:txBody>
          <a:bodyPr/>
          <a:lstStyle/>
          <a:p>
            <a:r>
              <a:rPr kumimoji="0" lang="zh-CN" altLang="en-US" sz="3600" b="1" dirty="0">
                <a:solidFill>
                  <a:srgbClr val="4F80BD"/>
                </a:solidFill>
                <a:ea typeface="微软雅黑" panose="020B0503020204020204" pitchFamily="34" charset="-122"/>
                <a:sym typeface="Calibri" panose="020F0502020204030204" pitchFamily="34" charset="0"/>
              </a:rPr>
              <a:t>可计算载体：形式化与机械化</a:t>
            </a:r>
            <a:endParaRPr lang="zh-CN" altLang="en-US" dirty="0"/>
          </a:p>
        </p:txBody>
      </p:sp>
      <p:pic>
        <p:nvPicPr>
          <p:cNvPr id="5" name="内容占位符 4">
            <a:extLst>
              <a:ext uri="{FF2B5EF4-FFF2-40B4-BE49-F238E27FC236}">
                <a16:creationId xmlns:a16="http://schemas.microsoft.com/office/drawing/2014/main" id="{31121A82-86EE-4A4E-BCA4-A0AEE1CCA2FE}"/>
              </a:ext>
            </a:extLst>
          </p:cNvPr>
          <p:cNvPicPr>
            <a:picLocks noGrp="1" noChangeAspect="1"/>
          </p:cNvPicPr>
          <p:nvPr>
            <p:ph idx="1"/>
          </p:nvPr>
        </p:nvPicPr>
        <p:blipFill>
          <a:blip r:embed="rId2"/>
          <a:stretch>
            <a:fillRect/>
          </a:stretch>
        </p:blipFill>
        <p:spPr>
          <a:xfrm>
            <a:off x="1278541" y="2831927"/>
            <a:ext cx="6596444" cy="1786283"/>
          </a:xfrm>
          <a:prstGeom prst="rect">
            <a:avLst/>
          </a:prstGeom>
        </p:spPr>
      </p:pic>
      <p:sp>
        <p:nvSpPr>
          <p:cNvPr id="4" name="灯片编号占位符 3">
            <a:extLst>
              <a:ext uri="{FF2B5EF4-FFF2-40B4-BE49-F238E27FC236}">
                <a16:creationId xmlns:a16="http://schemas.microsoft.com/office/drawing/2014/main" id="{C6929B61-1BD9-44DE-A5A2-4D06E1462954}"/>
              </a:ext>
            </a:extLst>
          </p:cNvPr>
          <p:cNvSpPr>
            <a:spLocks noGrp="1"/>
          </p:cNvSpPr>
          <p:nvPr>
            <p:ph type="sldNum" sz="quarter" idx="12"/>
          </p:nvPr>
        </p:nvSpPr>
        <p:spPr/>
        <p:txBody>
          <a:bodyPr/>
          <a:lstStyle/>
          <a:p>
            <a:fld id="{5AD84F5B-1672-4D3F-9FEC-5DF89A7B7912}" type="slidenum">
              <a:rPr lang="zh-CN" altLang="en-US" smtClean="0"/>
              <a:t>24</a:t>
            </a:fld>
            <a:endParaRPr lang="zh-CN" altLang="en-US"/>
          </a:p>
        </p:txBody>
      </p:sp>
    </p:spTree>
    <p:extLst>
      <p:ext uri="{BB962C8B-B14F-4D97-AF65-F5344CB8AC3E}">
        <p14:creationId xmlns:p14="http://schemas.microsoft.com/office/powerpoint/2010/main" val="2934883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a:solidFill>
                  <a:srgbClr val="C00000"/>
                </a:solidFill>
                <a:latin typeface="+mn-lt"/>
                <a:ea typeface="微软雅黑" panose="020B0503020204020204" pitchFamily="34" charset="-122"/>
                <a:sym typeface="Times New Roman" panose="02020603050405020304" pitchFamily="18" charset="0"/>
              </a:rPr>
              <a:t>提纲</a:t>
            </a:r>
            <a:endParaRPr lang="zh-CN" altLang="en-US" sz="2400" b="1" dirty="0">
              <a:solidFill>
                <a:srgbClr val="C00000"/>
              </a:solidFill>
              <a:latin typeface="+mn-lt"/>
              <a:ea typeface="微软雅黑" panose="020B0503020204020204" pitchFamily="34" charset="-122"/>
              <a:sym typeface="Times New Roman" panose="02020603050405020304" pitchFamily="18" charset="0"/>
            </a:endParaRPr>
          </a:p>
        </p:txBody>
      </p:sp>
      <p:sp>
        <p:nvSpPr>
          <p:cNvPr id="22" name="矩形 7"/>
          <p:cNvSpPr>
            <a:spLocks noChangeArrowheads="1"/>
          </p:cNvSpPr>
          <p:nvPr/>
        </p:nvSpPr>
        <p:spPr bwMode="auto">
          <a:xfrm>
            <a:off x="308209" y="329426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4F80BD"/>
                </a:solidFill>
                <a:ea typeface="微软雅黑" panose="020B0503020204020204" pitchFamily="34" charset="-122"/>
                <a:sym typeface="Calibri" panose="020F0502020204030204" pitchFamily="34" charset="0"/>
              </a:rPr>
              <a:t>三、智能计算方法</a:t>
            </a:r>
          </a:p>
        </p:txBody>
      </p:sp>
      <p:sp>
        <p:nvSpPr>
          <p:cNvPr id="24" name="矩形 7"/>
          <p:cNvSpPr>
            <a:spLocks noChangeArrowheads="1"/>
          </p:cNvSpPr>
          <p:nvPr/>
        </p:nvSpPr>
        <p:spPr bwMode="auto">
          <a:xfrm>
            <a:off x="294437" y="147089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一、人工智能起源</a:t>
            </a:r>
          </a:p>
        </p:txBody>
      </p:sp>
      <p:sp>
        <p:nvSpPr>
          <p:cNvPr id="7" name="矩形 7"/>
          <p:cNvSpPr>
            <a:spLocks noChangeArrowheads="1"/>
          </p:cNvSpPr>
          <p:nvPr/>
        </p:nvSpPr>
        <p:spPr bwMode="auto">
          <a:xfrm>
            <a:off x="308209" y="234538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二、可计算载体：形式化与机械化</a:t>
            </a:r>
          </a:p>
        </p:txBody>
      </p:sp>
      <p:sp>
        <p:nvSpPr>
          <p:cNvPr id="9" name="矩形 7">
            <a:extLst>
              <a:ext uri="{FF2B5EF4-FFF2-40B4-BE49-F238E27FC236}">
                <a16:creationId xmlns:a16="http://schemas.microsoft.com/office/drawing/2014/main" id="{91333B77-55B7-4BD9-BEA6-D0C99689A50A}"/>
              </a:ext>
            </a:extLst>
          </p:cNvPr>
          <p:cNvSpPr>
            <a:spLocks noChangeArrowheads="1"/>
          </p:cNvSpPr>
          <p:nvPr/>
        </p:nvSpPr>
        <p:spPr bwMode="auto">
          <a:xfrm>
            <a:off x="308209" y="416876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四、本书内容介绍</a:t>
            </a:r>
          </a:p>
        </p:txBody>
      </p:sp>
      <p:sp>
        <p:nvSpPr>
          <p:cNvPr id="10" name="矩形 7">
            <a:extLst>
              <a:ext uri="{FF2B5EF4-FFF2-40B4-BE49-F238E27FC236}">
                <a16:creationId xmlns:a16="http://schemas.microsoft.com/office/drawing/2014/main" id="{664A4DF0-5891-4CC0-9581-8A4E634E316C}"/>
              </a:ext>
            </a:extLst>
          </p:cNvPr>
          <p:cNvSpPr>
            <a:spLocks noChangeArrowheads="1"/>
          </p:cNvSpPr>
          <p:nvPr/>
        </p:nvSpPr>
        <p:spPr bwMode="auto">
          <a:xfrm>
            <a:off x="308209" y="510443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五、小结</a:t>
            </a:r>
          </a:p>
        </p:txBody>
      </p:sp>
    </p:spTree>
    <p:extLst>
      <p:ext uri="{BB962C8B-B14F-4D97-AF65-F5344CB8AC3E}">
        <p14:creationId xmlns:p14="http://schemas.microsoft.com/office/powerpoint/2010/main" val="3692166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5"/>
          <p:cNvSpPr>
            <a:spLocks noGrp="1"/>
          </p:cNvSpPr>
          <p:nvPr>
            <p:ph type="title"/>
          </p:nvPr>
        </p:nvSpPr>
        <p:spPr>
          <a:xfrm>
            <a:off x="461919" y="141346"/>
            <a:ext cx="8365349" cy="657727"/>
          </a:xfrm>
        </p:spPr>
        <p:txBody>
          <a:bodyPr/>
          <a:lstStyle/>
          <a:p>
            <a:r>
              <a:rPr kumimoji="0" lang="zh-CN" altLang="en-US" sz="2400" b="1" dirty="0">
                <a:solidFill>
                  <a:srgbClr val="4F80BD"/>
                </a:solidFill>
                <a:ea typeface="微软雅黑" panose="020B0503020204020204" pitchFamily="34" charset="-122"/>
                <a:sym typeface="Calibri" panose="020F0502020204030204" pitchFamily="34" charset="0"/>
              </a:rPr>
              <a:t>智能计算方法</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1241841589"/>
              </p:ext>
            </p:extLst>
          </p:nvPr>
        </p:nvGraphicFramePr>
        <p:xfrm>
          <a:off x="407624" y="1100154"/>
          <a:ext cx="8075364" cy="4597523"/>
        </p:xfrm>
        <a:graphic>
          <a:graphicData uri="http://schemas.openxmlformats.org/drawingml/2006/table">
            <a:tbl>
              <a:tblPr firstRow="1" bandRow="1">
                <a:tableStyleId>{5C22544A-7EE6-4342-B048-85BDC9FD1C3A}</a:tableStyleId>
              </a:tblPr>
              <a:tblGrid>
                <a:gridCol w="2886419">
                  <a:extLst>
                    <a:ext uri="{9D8B030D-6E8A-4147-A177-3AD203B41FA5}">
                      <a16:colId xmlns:a16="http://schemas.microsoft.com/office/drawing/2014/main" val="20000"/>
                    </a:ext>
                  </a:extLst>
                </a:gridCol>
                <a:gridCol w="5188945">
                  <a:extLst>
                    <a:ext uri="{9D8B030D-6E8A-4147-A177-3AD203B41FA5}">
                      <a16:colId xmlns:a16="http://schemas.microsoft.com/office/drawing/2014/main" val="20001"/>
                    </a:ext>
                  </a:extLst>
                </a:gridCol>
              </a:tblGrid>
              <a:tr h="411424">
                <a:tc>
                  <a:txBody>
                    <a:bodyPr/>
                    <a:lstStyle/>
                    <a:p>
                      <a:pPr algn="ctr"/>
                      <a:r>
                        <a:rPr lang="zh-CN" altLang="en-US" b="0" dirty="0">
                          <a:solidFill>
                            <a:schemeClr val="tx1"/>
                          </a:solidFill>
                        </a:rPr>
                        <a:t>手段与方法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b="0" dirty="0">
                          <a:solidFill>
                            <a:schemeClr val="tx1"/>
                          </a:solidFill>
                        </a:rPr>
                        <a:t>特点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719992">
                <a:tc>
                  <a:txBody>
                    <a:bodyPr/>
                    <a:lstStyle/>
                    <a:p>
                      <a:pPr algn="ctr"/>
                      <a:r>
                        <a:rPr lang="zh-CN" altLang="zh-CN" sz="1800" kern="1200" dirty="0">
                          <a:solidFill>
                            <a:schemeClr val="dk1"/>
                          </a:solidFill>
                          <a:effectLst/>
                          <a:latin typeface="+mn-lt"/>
                          <a:ea typeface="+mn-ea"/>
                          <a:cs typeface="+mn-cs"/>
                        </a:rPr>
                        <a:t>以符号主义为核心的</a:t>
                      </a:r>
                      <a:endParaRPr lang="en-US" altLang="zh-CN" sz="1800" kern="1200" dirty="0">
                        <a:solidFill>
                          <a:schemeClr val="dk1"/>
                        </a:solidFill>
                        <a:effectLst/>
                        <a:latin typeface="+mn-lt"/>
                        <a:ea typeface="+mn-ea"/>
                        <a:cs typeface="+mn-cs"/>
                      </a:endParaRPr>
                    </a:p>
                    <a:p>
                      <a:pPr algn="ctr"/>
                      <a:r>
                        <a:rPr lang="zh-CN" altLang="zh-CN" sz="1800" kern="1200" dirty="0">
                          <a:solidFill>
                            <a:schemeClr val="dk1"/>
                          </a:solidFill>
                          <a:effectLst/>
                          <a:latin typeface="+mn-lt"/>
                          <a:ea typeface="+mn-ea"/>
                          <a:cs typeface="+mn-cs"/>
                        </a:rPr>
                        <a:t>逻辑推理</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zh-CN" sz="1800" kern="1200" dirty="0">
                          <a:solidFill>
                            <a:schemeClr val="dk1"/>
                          </a:solidFill>
                          <a:effectLst/>
                          <a:latin typeface="+mn-lt"/>
                          <a:ea typeface="+mn-ea"/>
                          <a:cs typeface="+mn-cs"/>
                        </a:rPr>
                        <a:t>将概念（如命题等）符号化，从若干判断（前提）出发得到新判断（结论）</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19992">
                <a:tc>
                  <a:txBody>
                    <a:bodyPr/>
                    <a:lstStyle/>
                    <a:p>
                      <a:pPr algn="ctr"/>
                      <a:r>
                        <a:rPr lang="zh-CN" altLang="zh-CN" sz="1800" kern="1200" dirty="0">
                          <a:solidFill>
                            <a:schemeClr val="dk1"/>
                          </a:solidFill>
                          <a:effectLst/>
                          <a:latin typeface="+mn-lt"/>
                          <a:ea typeface="+mn-ea"/>
                          <a:cs typeface="+mn-cs"/>
                        </a:rPr>
                        <a:t>以问题求解为核心的</a:t>
                      </a:r>
                      <a:endParaRPr lang="en-US" altLang="zh-CN" sz="1800" kern="1200" dirty="0">
                        <a:solidFill>
                          <a:schemeClr val="dk1"/>
                        </a:solidFill>
                        <a:effectLst/>
                        <a:latin typeface="+mn-lt"/>
                        <a:ea typeface="+mn-ea"/>
                        <a:cs typeface="+mn-cs"/>
                      </a:endParaRPr>
                    </a:p>
                    <a:p>
                      <a:pPr algn="ctr"/>
                      <a:r>
                        <a:rPr lang="zh-CN" altLang="zh-CN" sz="1800" kern="1200" dirty="0">
                          <a:solidFill>
                            <a:schemeClr val="dk1"/>
                          </a:solidFill>
                          <a:effectLst/>
                          <a:latin typeface="+mn-lt"/>
                          <a:ea typeface="+mn-ea"/>
                          <a:cs typeface="+mn-cs"/>
                        </a:rPr>
                        <a:t>探寻搜索</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zh-CN" sz="1800" kern="1200" dirty="0">
                          <a:solidFill>
                            <a:schemeClr val="dk1"/>
                          </a:solidFill>
                          <a:effectLst/>
                          <a:latin typeface="+mn-lt"/>
                          <a:ea typeface="+mn-ea"/>
                          <a:cs typeface="+mn-cs"/>
                        </a:rPr>
                        <a:t>探寻搜索依据已有信息来寻找满足约束条件的待求解问题的答案</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19992">
                <a:tc>
                  <a:txBody>
                    <a:bodyPr/>
                    <a:lstStyle/>
                    <a:p>
                      <a:pPr algn="ctr"/>
                      <a:r>
                        <a:rPr lang="zh-CN" altLang="zh-CN" sz="1800" kern="1200" dirty="0">
                          <a:solidFill>
                            <a:schemeClr val="dk1"/>
                          </a:solidFill>
                          <a:effectLst/>
                          <a:latin typeface="+mn-lt"/>
                          <a:ea typeface="+mn-ea"/>
                          <a:cs typeface="+mn-cs"/>
                        </a:rPr>
                        <a:t>以数据驱动为核心的</a:t>
                      </a:r>
                      <a:endParaRPr lang="en-US" altLang="zh-CN" sz="1800" kern="1200" dirty="0">
                        <a:solidFill>
                          <a:schemeClr val="dk1"/>
                        </a:solidFill>
                        <a:effectLst/>
                        <a:latin typeface="+mn-lt"/>
                        <a:ea typeface="+mn-ea"/>
                        <a:cs typeface="+mn-cs"/>
                      </a:endParaRPr>
                    </a:p>
                    <a:p>
                      <a:pPr algn="ctr"/>
                      <a:r>
                        <a:rPr lang="zh-CN" altLang="zh-CN" sz="1800" kern="1200" dirty="0">
                          <a:solidFill>
                            <a:schemeClr val="dk1"/>
                          </a:solidFill>
                          <a:effectLst/>
                          <a:latin typeface="+mn-lt"/>
                          <a:ea typeface="+mn-ea"/>
                          <a:cs typeface="+mn-cs"/>
                        </a:rPr>
                        <a:t>机器学习</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zh-CN" sz="1800" kern="1200" dirty="0">
                          <a:solidFill>
                            <a:schemeClr val="dk1"/>
                          </a:solidFill>
                          <a:effectLst/>
                          <a:latin typeface="+mn-lt"/>
                          <a:ea typeface="+mn-ea"/>
                          <a:cs typeface="+mn-cs"/>
                        </a:rPr>
                        <a:t>从数据中发现数据所承载语义（如概念）的内在模式</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306131">
                <a:tc>
                  <a:txBody>
                    <a:bodyPr/>
                    <a:lstStyle/>
                    <a:p>
                      <a:pPr algn="ctr"/>
                      <a:endParaRPr lang="en-US" altLang="zh-CN" sz="1800" kern="1200" dirty="0">
                        <a:solidFill>
                          <a:schemeClr val="dk1"/>
                        </a:solidFill>
                        <a:effectLst/>
                        <a:latin typeface="+mn-lt"/>
                        <a:ea typeface="+mn-ea"/>
                        <a:cs typeface="+mn-cs"/>
                      </a:endParaRPr>
                    </a:p>
                    <a:p>
                      <a:pPr algn="ctr"/>
                      <a:r>
                        <a:rPr lang="zh-CN" altLang="zh-CN" sz="1800" kern="1200" dirty="0">
                          <a:solidFill>
                            <a:schemeClr val="dk1"/>
                          </a:solidFill>
                          <a:effectLst/>
                          <a:latin typeface="+mn-lt"/>
                          <a:ea typeface="+mn-ea"/>
                          <a:cs typeface="+mn-cs"/>
                        </a:rPr>
                        <a:t>以行为主义为核心的</a:t>
                      </a:r>
                      <a:endParaRPr lang="en-US" altLang="zh-CN" sz="1800" kern="1200" dirty="0">
                        <a:solidFill>
                          <a:schemeClr val="dk1"/>
                        </a:solidFill>
                        <a:effectLst/>
                        <a:latin typeface="+mn-lt"/>
                        <a:ea typeface="+mn-ea"/>
                        <a:cs typeface="+mn-cs"/>
                      </a:endParaRPr>
                    </a:p>
                    <a:p>
                      <a:pPr algn="ctr"/>
                      <a:r>
                        <a:rPr lang="zh-CN" altLang="zh-CN" sz="1800" kern="1200" dirty="0">
                          <a:solidFill>
                            <a:schemeClr val="dk1"/>
                          </a:solidFill>
                          <a:effectLst/>
                          <a:latin typeface="+mn-lt"/>
                          <a:ea typeface="+mn-ea"/>
                          <a:cs typeface="+mn-cs"/>
                        </a:rPr>
                        <a:t>强化学习</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zh-CN" sz="1800" kern="1200" dirty="0">
                          <a:solidFill>
                            <a:schemeClr val="dk1"/>
                          </a:solidFill>
                          <a:effectLst/>
                          <a:latin typeface="+mn-lt"/>
                          <a:ea typeface="+mn-ea"/>
                          <a:cs typeface="+mn-cs"/>
                        </a:rPr>
                        <a:t>根据环境所提供的奖罚反馈来学习所处状态可施加的最佳行动，在</a:t>
                      </a:r>
                      <a:r>
                        <a:rPr lang="en-US" altLang="zh-CN"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探索（未知空间）</a:t>
                      </a:r>
                      <a:r>
                        <a:rPr lang="en-US" altLang="zh-CN"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利用（已有经验）（</a:t>
                      </a:r>
                      <a:r>
                        <a:rPr lang="en-US" altLang="zh-CN" sz="1800" kern="1200" dirty="0">
                          <a:solidFill>
                            <a:schemeClr val="dk1"/>
                          </a:solidFill>
                          <a:effectLst/>
                          <a:latin typeface="+mn-lt"/>
                          <a:ea typeface="+mn-ea"/>
                          <a:cs typeface="+mn-cs"/>
                        </a:rPr>
                        <a:t>exploration vs. exploitation</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之间寻找平衡，完成某个序列化任务，具备自我学习能力</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719992">
                <a:tc>
                  <a:txBody>
                    <a:bodyPr/>
                    <a:lstStyle/>
                    <a:p>
                      <a:pPr algn="ctr"/>
                      <a:r>
                        <a:rPr lang="zh-CN" altLang="zh-CN" sz="1800" kern="1200" dirty="0">
                          <a:solidFill>
                            <a:schemeClr val="dk1"/>
                          </a:solidFill>
                          <a:effectLst/>
                          <a:latin typeface="+mn-lt"/>
                          <a:ea typeface="+mn-ea"/>
                          <a:cs typeface="+mn-cs"/>
                        </a:rPr>
                        <a:t>以博弈对抗为核心的群体智能（两人及以上）</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zh-CN" sz="1800" kern="1200" dirty="0">
                          <a:solidFill>
                            <a:schemeClr val="dk1"/>
                          </a:solidFill>
                          <a:effectLst/>
                          <a:latin typeface="+mn-lt"/>
                          <a:ea typeface="+mn-ea"/>
                          <a:cs typeface="+mn-cs"/>
                        </a:rPr>
                        <a:t>从</a:t>
                      </a:r>
                      <a:r>
                        <a:rPr lang="en-US" altLang="zh-CN"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数据拟合</a:t>
                      </a:r>
                      <a:r>
                        <a:rPr lang="en-US" altLang="zh-CN"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优化解的求取向</a:t>
                      </a:r>
                      <a:r>
                        <a:rPr lang="en-US" altLang="zh-CN"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均衡解</a:t>
                      </a:r>
                      <a:r>
                        <a:rPr lang="en-US" altLang="zh-CN"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的求取迈进</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01778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a:spLocks noGrp="1"/>
          </p:cNvSpPr>
          <p:nvPr>
            <p:ph type="title"/>
          </p:nvPr>
        </p:nvSpPr>
        <p:spPr>
          <a:xfrm>
            <a:off x="277462" y="166709"/>
            <a:ext cx="9144000" cy="654051"/>
          </a:xfrm>
        </p:spPr>
        <p:txBody>
          <a:bodyPr>
            <a:noAutofit/>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人工智能三种主流方法区别</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2" name="表格 11"/>
          <p:cNvGraphicFramePr>
            <a:graphicFrameLocks noGrp="1"/>
          </p:cNvGraphicFramePr>
          <p:nvPr/>
        </p:nvGraphicFramePr>
        <p:xfrm>
          <a:off x="239842" y="1142171"/>
          <a:ext cx="8454453" cy="3657600"/>
        </p:xfrm>
        <a:graphic>
          <a:graphicData uri="http://schemas.openxmlformats.org/drawingml/2006/table">
            <a:tbl>
              <a:tblPr firstRow="1" bandRow="1">
                <a:tableStyleId>{7DF18680-E054-41AD-8BC1-D1AEF772440D}</a:tableStyleId>
              </a:tblPr>
              <a:tblGrid>
                <a:gridCol w="1885172">
                  <a:extLst>
                    <a:ext uri="{9D8B030D-6E8A-4147-A177-3AD203B41FA5}">
                      <a16:colId xmlns:a16="http://schemas.microsoft.com/office/drawing/2014/main" val="20000"/>
                    </a:ext>
                  </a:extLst>
                </a:gridCol>
                <a:gridCol w="2917065">
                  <a:extLst>
                    <a:ext uri="{9D8B030D-6E8A-4147-A177-3AD203B41FA5}">
                      <a16:colId xmlns:a16="http://schemas.microsoft.com/office/drawing/2014/main" val="20001"/>
                    </a:ext>
                  </a:extLst>
                </a:gridCol>
                <a:gridCol w="3652216">
                  <a:extLst>
                    <a:ext uri="{9D8B030D-6E8A-4147-A177-3AD203B41FA5}">
                      <a16:colId xmlns:a16="http://schemas.microsoft.com/office/drawing/2014/main" val="20002"/>
                    </a:ext>
                  </a:extLst>
                </a:gridCol>
              </a:tblGrid>
              <a:tr h="457200">
                <a:tc>
                  <a:txBody>
                    <a:bodyPr/>
                    <a:lstStyle/>
                    <a:p>
                      <a:pPr algn="ctr"/>
                      <a:r>
                        <a:rPr lang="zh-CN" altLang="en-US" sz="2000" kern="1200" dirty="0">
                          <a:latin typeface="+mn-ea"/>
                          <a:ea typeface="+mn-ea"/>
                        </a:rPr>
                        <a:t>学习模式</a:t>
                      </a:r>
                      <a:endParaRPr lang="zh-CN" altLang="en-US" sz="2000" b="0" kern="1200" dirty="0">
                        <a:solidFill>
                          <a:schemeClr val="dk1"/>
                        </a:solidFill>
                        <a:latin typeface="+mn-ea"/>
                        <a:ea typeface="+mn-ea"/>
                        <a:cs typeface="+mn-cs"/>
                      </a:endParaRPr>
                    </a:p>
                  </a:txBody>
                  <a:tcPr anchor="ctr"/>
                </a:tc>
                <a:tc>
                  <a:txBody>
                    <a:bodyPr/>
                    <a:lstStyle/>
                    <a:p>
                      <a:pPr algn="ctr"/>
                      <a:r>
                        <a:rPr lang="zh-CN" altLang="en-US" sz="2000" kern="1200" dirty="0">
                          <a:latin typeface="+mn-ea"/>
                          <a:ea typeface="+mn-ea"/>
                        </a:rPr>
                        <a:t>优势</a:t>
                      </a:r>
                      <a:endParaRPr lang="zh-CN" altLang="en-US" sz="2000" b="0" kern="1200" dirty="0">
                        <a:solidFill>
                          <a:schemeClr val="dk1"/>
                        </a:solidFill>
                        <a:latin typeface="+mn-ea"/>
                        <a:ea typeface="+mn-ea"/>
                        <a:cs typeface="+mn-cs"/>
                      </a:endParaRPr>
                    </a:p>
                  </a:txBody>
                  <a:tcPr anchor="ctr"/>
                </a:tc>
                <a:tc>
                  <a:txBody>
                    <a:bodyPr/>
                    <a:lstStyle/>
                    <a:p>
                      <a:pPr algn="ctr"/>
                      <a:r>
                        <a:rPr lang="zh-CN" altLang="en-US" sz="2000" kern="1200" dirty="0">
                          <a:latin typeface="+mn-ea"/>
                          <a:ea typeface="+mn-ea"/>
                        </a:rPr>
                        <a:t>不足</a:t>
                      </a:r>
                      <a:endParaRPr lang="zh-CN" altLang="en-US" sz="2000" b="0" kern="1200" dirty="0">
                        <a:solidFill>
                          <a:schemeClr val="dk1"/>
                        </a:solidFill>
                        <a:latin typeface="+mn-ea"/>
                        <a:ea typeface="+mn-ea"/>
                        <a:cs typeface="+mn-cs"/>
                      </a:endParaRPr>
                    </a:p>
                  </a:txBody>
                  <a:tcPr anchor="ctr"/>
                </a:tc>
                <a:extLst>
                  <a:ext uri="{0D108BD9-81ED-4DB2-BD59-A6C34878D82A}">
                    <a16:rowId xmlns:a16="http://schemas.microsoft.com/office/drawing/2014/main" val="10000"/>
                  </a:ext>
                </a:extLst>
              </a:tr>
              <a:tr h="1188720">
                <a:tc>
                  <a:txBody>
                    <a:bodyPr/>
                    <a:lstStyle/>
                    <a:p>
                      <a:pPr algn="ctr"/>
                      <a:r>
                        <a:rPr lang="zh-CN" altLang="en-US" sz="2000" b="1" dirty="0">
                          <a:latin typeface="黑体" panose="02010609060101010101" pitchFamily="49" charset="-122"/>
                          <a:ea typeface="黑体" panose="02010609060101010101" pitchFamily="49" charset="-122"/>
                        </a:rPr>
                        <a:t>符号主义</a:t>
                      </a:r>
                      <a:endParaRPr lang="en-US" altLang="zh-CN" sz="2000" b="1" dirty="0">
                        <a:latin typeface="黑体" panose="02010609060101010101" pitchFamily="49" charset="-122"/>
                        <a:ea typeface="黑体" panose="02010609060101010101" pitchFamily="49" charset="-122"/>
                      </a:endParaRPr>
                    </a:p>
                    <a:p>
                      <a:pPr algn="ct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用规则教</a:t>
                      </a:r>
                      <a:r>
                        <a:rPr lang="en-US" altLang="zh-CN" sz="2000" b="1" dirty="0">
                          <a:latin typeface="黑体" panose="02010609060101010101" pitchFamily="49" charset="-122"/>
                          <a:ea typeface="黑体" panose="02010609060101010101" pitchFamily="49" charset="-122"/>
                        </a:rPr>
                        <a:t>)</a:t>
                      </a:r>
                      <a:endParaRPr lang="zh-CN" altLang="en-US" sz="2000" b="1" dirty="0">
                        <a:latin typeface="黑体" panose="02010609060101010101" pitchFamily="49" charset="-122"/>
                        <a:ea typeface="黑体" panose="02010609060101010101" pitchFamily="49"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黑体" panose="02010609060101010101" pitchFamily="49" charset="-122"/>
                          <a:ea typeface="黑体" panose="02010609060101010101" pitchFamily="49" charset="-122"/>
                          <a:sym typeface="Times New Roman" pitchFamily="18" charset="0"/>
                        </a:rPr>
                        <a:t>与人类逻辑推理相似，解释性强</a:t>
                      </a:r>
                      <a:endParaRPr kumimoji="1" lang="en-US" altLang="zh-CN" sz="2000" dirty="0">
                        <a:latin typeface="黑体" panose="02010609060101010101" pitchFamily="49" charset="-122"/>
                        <a:ea typeface="黑体" panose="02010609060101010101" pitchFamily="49" charset="-122"/>
                        <a:sym typeface="Times New Roman" pitchFamily="18" charset="0"/>
                      </a:endParaRPr>
                    </a:p>
                  </a:txBody>
                  <a:tcPr anchor="ctr"/>
                </a:tc>
                <a:tc>
                  <a:txBody>
                    <a:bodyPr/>
                    <a:lstStyle/>
                    <a:p>
                      <a:pPr algn="ctr"/>
                      <a:r>
                        <a:rPr lang="zh-CN" altLang="en-US" sz="2000" dirty="0">
                          <a:latin typeface="黑体" panose="02010609060101010101" pitchFamily="49" charset="-122"/>
                          <a:ea typeface="黑体" panose="02010609060101010101" pitchFamily="49" charset="-122"/>
                          <a:sym typeface="Times New Roman" pitchFamily="18" charset="0"/>
                        </a:rPr>
                        <a:t>难以构建完备的知识规则库</a:t>
                      </a:r>
                      <a:endParaRPr lang="zh-CN" altLang="en-US" sz="20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0001"/>
                  </a:ext>
                </a:extLst>
              </a:tr>
              <a:tr h="1188720">
                <a:tc>
                  <a:txBody>
                    <a:bodyPr/>
                    <a:lstStyle/>
                    <a:p>
                      <a:pPr algn="ctr"/>
                      <a:r>
                        <a:rPr lang="zh-CN" altLang="en-US" sz="2000" b="1" dirty="0">
                          <a:latin typeface="黑体" panose="02010609060101010101" pitchFamily="49" charset="-122"/>
                          <a:ea typeface="黑体" panose="02010609060101010101" pitchFamily="49" charset="-122"/>
                        </a:rPr>
                        <a:t>联结主义</a:t>
                      </a:r>
                      <a:endParaRPr lang="en-US" altLang="zh-CN" sz="2000" b="1" dirty="0">
                        <a:latin typeface="黑体" panose="02010609060101010101" pitchFamily="49" charset="-122"/>
                        <a:ea typeface="黑体" panose="02010609060101010101" pitchFamily="49" charset="-122"/>
                      </a:endParaRPr>
                    </a:p>
                    <a:p>
                      <a:pPr algn="ct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用数据学</a:t>
                      </a:r>
                      <a:r>
                        <a:rPr lang="en-US" altLang="zh-CN" sz="2000" b="1" dirty="0">
                          <a:latin typeface="黑体" panose="02010609060101010101" pitchFamily="49" charset="-122"/>
                          <a:ea typeface="黑体" panose="02010609060101010101" pitchFamily="49" charset="-122"/>
                        </a:rPr>
                        <a:t>)</a:t>
                      </a:r>
                      <a:endParaRPr lang="zh-CN" altLang="en-US" sz="2000" b="1" dirty="0">
                        <a:latin typeface="黑体" panose="02010609060101010101" pitchFamily="49" charset="-122"/>
                        <a:ea typeface="黑体" panose="02010609060101010101" pitchFamily="49" charset="-122"/>
                      </a:endParaRPr>
                    </a:p>
                  </a:txBody>
                  <a:tcPr anchor="ctr"/>
                </a:tc>
                <a:tc>
                  <a:txBody>
                    <a:bodyPr/>
                    <a:lstStyle/>
                    <a:p>
                      <a:pPr algn="ctr"/>
                      <a:r>
                        <a:rPr lang="zh-CN" altLang="en-US" sz="2000" dirty="0">
                          <a:latin typeface="黑体" panose="02010609060101010101" pitchFamily="49" charset="-122"/>
                          <a:ea typeface="黑体" panose="02010609060101010101" pitchFamily="49" charset="-122"/>
                        </a:rPr>
                        <a:t>直接从数据中学</a:t>
                      </a:r>
                    </a:p>
                  </a:txBody>
                  <a:tcPr anchor="ctr"/>
                </a:tc>
                <a:tc>
                  <a:txBody>
                    <a:bodyPr/>
                    <a:lstStyle/>
                    <a:p>
                      <a:pPr algn="ctr"/>
                      <a:r>
                        <a:rPr lang="zh-CN" altLang="en-US" sz="2000" dirty="0">
                          <a:latin typeface="黑体" panose="02010609060101010101" pitchFamily="49" charset="-122"/>
                          <a:ea typeface="黑体" panose="02010609060101010101" pitchFamily="49" charset="-122"/>
                        </a:rPr>
                        <a:t>以深度学习为例：依赖于数据、解释性不强</a:t>
                      </a:r>
                    </a:p>
                  </a:txBody>
                  <a:tcPr anchor="ctr"/>
                </a:tc>
                <a:extLst>
                  <a:ext uri="{0D108BD9-81ED-4DB2-BD59-A6C34878D82A}">
                    <a16:rowId xmlns:a16="http://schemas.microsoft.com/office/drawing/2014/main" val="10002"/>
                  </a:ext>
                </a:extLst>
              </a:tr>
              <a:tr h="822960">
                <a:tc>
                  <a:txBody>
                    <a:bodyPr/>
                    <a:lstStyle/>
                    <a:p>
                      <a:pPr algn="ctr"/>
                      <a:r>
                        <a:rPr lang="zh-CN" altLang="en-US" sz="2000" b="1" dirty="0">
                          <a:latin typeface="黑体" panose="02010609060101010101" pitchFamily="49" charset="-122"/>
                          <a:ea typeface="黑体" panose="02010609060101010101" pitchFamily="49" charset="-122"/>
                        </a:rPr>
                        <a:t>行为主义</a:t>
                      </a:r>
                      <a:endParaRPr lang="en-US" altLang="zh-CN" sz="2000" b="1" dirty="0">
                        <a:latin typeface="黑体" panose="02010609060101010101" pitchFamily="49" charset="-122"/>
                        <a:ea typeface="黑体" panose="02010609060101010101" pitchFamily="49" charset="-122"/>
                      </a:endParaRPr>
                    </a:p>
                    <a:p>
                      <a:pPr algn="ct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用问题引导</a:t>
                      </a:r>
                      <a:r>
                        <a:rPr lang="en-US" altLang="zh-CN" sz="2000" b="1" dirty="0">
                          <a:latin typeface="黑体" panose="02010609060101010101" pitchFamily="49" charset="-122"/>
                          <a:ea typeface="黑体" panose="02010609060101010101" pitchFamily="49" charset="-122"/>
                        </a:rPr>
                        <a:t>)</a:t>
                      </a:r>
                      <a:endParaRPr lang="zh-CN" altLang="en-US" sz="2000" b="1" dirty="0">
                        <a:latin typeface="黑体" panose="02010609060101010101" pitchFamily="49" charset="-122"/>
                        <a:ea typeface="黑体" panose="02010609060101010101" pitchFamily="49" charset="-122"/>
                      </a:endParaRPr>
                    </a:p>
                  </a:txBody>
                  <a:tcPr anchor="ctr"/>
                </a:tc>
                <a:tc>
                  <a:txBody>
                    <a:bodyPr/>
                    <a:lstStyle/>
                    <a:p>
                      <a:pPr algn="ctr"/>
                      <a:r>
                        <a:rPr lang="zh-CN" altLang="en-US" sz="2000" dirty="0">
                          <a:latin typeface="黑体" panose="02010609060101010101" pitchFamily="49" charset="-122"/>
                          <a:ea typeface="黑体" panose="02010609060101010101" pitchFamily="49" charset="-122"/>
                          <a:sym typeface="Times New Roman" pitchFamily="18" charset="0"/>
                        </a:rPr>
                        <a:t>从经验中进行能力的持续学习</a:t>
                      </a:r>
                      <a:endParaRPr lang="zh-CN" altLang="en-US" sz="2000" dirty="0">
                        <a:latin typeface="黑体" panose="02010609060101010101" pitchFamily="49" charset="-122"/>
                        <a:ea typeface="黑体" panose="02010609060101010101" pitchFamily="49" charset="-122"/>
                      </a:endParaRPr>
                    </a:p>
                  </a:txBody>
                  <a:tcPr anchor="ctr"/>
                </a:tc>
                <a:tc>
                  <a:txBody>
                    <a:bodyPr/>
                    <a:lstStyle/>
                    <a:p>
                      <a:pPr algn="ctr"/>
                      <a:r>
                        <a:rPr lang="zh-CN" altLang="en-US" sz="2000" dirty="0">
                          <a:latin typeface="黑体" panose="02010609060101010101" pitchFamily="49" charset="-122"/>
                          <a:ea typeface="黑体" panose="02010609060101010101" pitchFamily="49" charset="-122"/>
                          <a:sym typeface="Times New Roman" pitchFamily="18" charset="0"/>
                        </a:rPr>
                        <a:t>非穷举式搜索而需更好策略</a:t>
                      </a:r>
                      <a:endParaRPr lang="zh-CN" altLang="en-US" sz="20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0003"/>
                  </a:ext>
                </a:extLst>
              </a:tr>
            </a:tbl>
          </a:graphicData>
        </a:graphic>
      </p:graphicFrame>
      <p:sp>
        <p:nvSpPr>
          <p:cNvPr id="13" name="AutoShape 48"/>
          <p:cNvSpPr>
            <a:spLocks noChangeArrowheads="1"/>
          </p:cNvSpPr>
          <p:nvPr/>
        </p:nvSpPr>
        <p:spPr bwMode="auto">
          <a:xfrm>
            <a:off x="1379312" y="5086918"/>
            <a:ext cx="6728178" cy="1218584"/>
          </a:xfrm>
          <a:prstGeom prst="roundRect">
            <a:avLst/>
          </a:prstGeom>
          <a:solidFill>
            <a:srgbClr val="FF0000"/>
          </a:solidFill>
          <a:ln>
            <a:headEnd/>
            <a:tailEnd/>
          </a:ln>
        </p:spPr>
        <p:style>
          <a:lnRef idx="1">
            <a:schemeClr val="accent2"/>
          </a:lnRef>
          <a:fillRef idx="3">
            <a:schemeClr val="accent2"/>
          </a:fillRef>
          <a:effectRef idx="2">
            <a:schemeClr val="accent2"/>
          </a:effectRef>
          <a:fontRef idx="minor">
            <a:schemeClr val="lt1"/>
          </a:fontRef>
        </p:style>
        <p:txBody>
          <a:bodyPr lIns="18000" anchor="ctr" anchorCtr="1"/>
          <a:lstStyle/>
          <a:p>
            <a:pPr algn="ctr" fontAlgn="base">
              <a:lnSpc>
                <a:spcPct val="110000"/>
              </a:lnSpc>
              <a:spcBef>
                <a:spcPct val="0"/>
              </a:spcBef>
              <a:spcAft>
                <a:spcPct val="0"/>
              </a:spcAft>
              <a:tabLst>
                <a:tab pos="185738" algn="l"/>
              </a:tabLst>
              <a:defRPr/>
            </a:pPr>
            <a:r>
              <a:rPr lang="zh-CN" altLang="en-US" sz="26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从数据到知识与能力，能力增强是最终目标</a:t>
            </a:r>
            <a:endParaRPr lang="en-US" altLang="zh-CN" sz="2600" b="1"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p>
            <a:pPr algn="ctr" fontAlgn="base">
              <a:lnSpc>
                <a:spcPct val="110000"/>
              </a:lnSpc>
              <a:spcBef>
                <a:spcPct val="0"/>
              </a:spcBef>
              <a:spcAft>
                <a:spcPct val="0"/>
              </a:spcAft>
              <a:tabLst>
                <a:tab pos="185738" algn="l"/>
              </a:tabLst>
              <a:defRPr/>
            </a:pPr>
            <a:r>
              <a:rPr lang="zh-CN" altLang="en-US" sz="26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三种学习方法的综合利用值得关注！</a:t>
            </a:r>
            <a:endParaRPr lang="en-US" altLang="zh-CN" sz="2600" b="1"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035771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3"/>
          <p:cNvSpPr>
            <a:spLocks noGrp="1"/>
          </p:cNvSpPr>
          <p:nvPr>
            <p:ph type="title"/>
          </p:nvPr>
        </p:nvSpPr>
        <p:spPr>
          <a:xfrm>
            <a:off x="330973" y="731239"/>
            <a:ext cx="9144000" cy="654051"/>
          </a:xfrm>
        </p:spPr>
        <p:txBody>
          <a:bodyPr>
            <a:noAutofit/>
          </a:bodyPr>
          <a:lstStyle/>
          <a:p>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符号主义人工智能</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(Symbolic AI)</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为核心的逻辑推理</a:t>
            </a:r>
          </a:p>
        </p:txBody>
      </p:sp>
      <p:grpSp>
        <p:nvGrpSpPr>
          <p:cNvPr id="3" name="组合 3"/>
          <p:cNvGrpSpPr/>
          <p:nvPr/>
        </p:nvGrpSpPr>
        <p:grpSpPr>
          <a:xfrm>
            <a:off x="7072433" y="2134525"/>
            <a:ext cx="1155686" cy="1155687"/>
            <a:chOff x="6507177" y="3444053"/>
            <a:chExt cx="1284366" cy="1284366"/>
          </a:xfrm>
        </p:grpSpPr>
        <p:sp>
          <p:nvSpPr>
            <p:cNvPr id="4" name="椭圆 3"/>
            <p:cNvSpPr/>
            <p:nvPr/>
          </p:nvSpPr>
          <p:spPr bwMode="auto">
            <a:xfrm>
              <a:off x="6507177" y="3444053"/>
              <a:ext cx="1284366" cy="1284366"/>
            </a:xfrm>
            <a:prstGeom prst="ellipse">
              <a:avLst/>
            </a:prstGeom>
            <a:solidFill>
              <a:schemeClr val="bg1"/>
            </a:solid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5" name="椭圆 4"/>
            <p:cNvSpPr/>
            <p:nvPr/>
          </p:nvSpPr>
          <p:spPr bwMode="auto">
            <a:xfrm>
              <a:off x="6592692" y="3635878"/>
              <a:ext cx="464378" cy="482278"/>
            </a:xfrm>
            <a:prstGeom prst="ellipse">
              <a:avLst/>
            </a:prstGeom>
            <a:solidFill>
              <a:schemeClr val="bg1"/>
            </a:solidFill>
            <a:ln w="9525" cap="flat" cmpd="sng" algn="ctr">
              <a:solidFill>
                <a:schemeClr val="tx1">
                  <a:lumMod val="95000"/>
                  <a:lumOff val="5000"/>
                </a:schemeClr>
              </a:solidFill>
              <a:prstDash val="lg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6" name="椭圆 5"/>
            <p:cNvSpPr/>
            <p:nvPr/>
          </p:nvSpPr>
          <p:spPr bwMode="auto">
            <a:xfrm>
              <a:off x="6931910" y="4215075"/>
              <a:ext cx="464378" cy="482278"/>
            </a:xfrm>
            <a:prstGeom prst="ellipse">
              <a:avLst/>
            </a:prstGeom>
            <a:solidFill>
              <a:schemeClr val="bg1"/>
            </a:solidFill>
            <a:ln w="9525" cap="flat" cmpd="sng" algn="ctr">
              <a:solidFill>
                <a:schemeClr val="tx1">
                  <a:lumMod val="95000"/>
                  <a:lumOff val="5000"/>
                </a:schemeClr>
              </a:solidFill>
              <a:prstDash val="lg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7" name="椭圆 6"/>
            <p:cNvSpPr/>
            <p:nvPr/>
          </p:nvSpPr>
          <p:spPr bwMode="auto">
            <a:xfrm>
              <a:off x="7232868" y="3639982"/>
              <a:ext cx="464378" cy="482278"/>
            </a:xfrm>
            <a:prstGeom prst="ellipse">
              <a:avLst/>
            </a:prstGeom>
            <a:solidFill>
              <a:schemeClr val="bg1"/>
            </a:solidFill>
            <a:ln w="9525" cap="flat" cmpd="sng" algn="ctr">
              <a:solidFill>
                <a:schemeClr val="tx1">
                  <a:lumMod val="95000"/>
                  <a:lumOff val="5000"/>
                </a:schemeClr>
              </a:solidFill>
              <a:prstDash val="lg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8" name="椭圆 7"/>
            <p:cNvSpPr/>
            <p:nvPr/>
          </p:nvSpPr>
          <p:spPr bwMode="auto">
            <a:xfrm>
              <a:off x="6785164" y="3648737"/>
              <a:ext cx="90335" cy="90335"/>
            </a:xfrm>
            <a:prstGeom prst="ellipse">
              <a:avLst/>
            </a:prstGeom>
            <a:solidFill>
              <a:srgbClr val="0ED3E8"/>
            </a:solidFill>
            <a:ln w="95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1100" dirty="0">
                <a:solidFill>
                  <a:prstClr val="black"/>
                </a:solidFill>
                <a:latin typeface="黑体" panose="02010609060101010101" pitchFamily="49" charset="-122"/>
                <a:ea typeface="黑体" panose="02010609060101010101" pitchFamily="49" charset="-122"/>
              </a:endParaRPr>
            </a:p>
          </p:txBody>
        </p:sp>
        <p:sp>
          <p:nvSpPr>
            <p:cNvPr id="9" name="椭圆 8"/>
            <p:cNvSpPr/>
            <p:nvPr/>
          </p:nvSpPr>
          <p:spPr bwMode="auto">
            <a:xfrm>
              <a:off x="6627591" y="3817537"/>
              <a:ext cx="90335" cy="90335"/>
            </a:xfrm>
            <a:prstGeom prst="ellipse">
              <a:avLst/>
            </a:prstGeom>
            <a:solidFill>
              <a:srgbClr val="0ED3E8"/>
            </a:solidFill>
            <a:ln w="95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11" name="椭圆 10"/>
            <p:cNvSpPr/>
            <p:nvPr/>
          </p:nvSpPr>
          <p:spPr bwMode="auto">
            <a:xfrm>
              <a:off x="6903321" y="3793239"/>
              <a:ext cx="90335" cy="90335"/>
            </a:xfrm>
            <a:prstGeom prst="ellipse">
              <a:avLst/>
            </a:prstGeom>
            <a:solidFill>
              <a:srgbClr val="0ED3E8"/>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3200" dirty="0">
                <a:solidFill>
                  <a:prstClr val="black"/>
                </a:solidFill>
                <a:latin typeface="黑体" panose="02010609060101010101" pitchFamily="49" charset="-122"/>
                <a:ea typeface="黑体" panose="02010609060101010101" pitchFamily="49" charset="-122"/>
              </a:endParaRPr>
            </a:p>
          </p:txBody>
        </p:sp>
        <p:sp>
          <p:nvSpPr>
            <p:cNvPr id="12" name="椭圆 11"/>
            <p:cNvSpPr/>
            <p:nvPr/>
          </p:nvSpPr>
          <p:spPr bwMode="auto">
            <a:xfrm>
              <a:off x="6852851" y="3965326"/>
              <a:ext cx="90335" cy="90335"/>
            </a:xfrm>
            <a:prstGeom prst="ellipse">
              <a:avLst/>
            </a:prstGeom>
            <a:solidFill>
              <a:srgbClr val="0ED3E8"/>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3200" dirty="0">
                <a:solidFill>
                  <a:prstClr val="black"/>
                </a:solidFill>
                <a:latin typeface="黑体" panose="02010609060101010101" pitchFamily="49" charset="-122"/>
                <a:ea typeface="黑体" panose="02010609060101010101" pitchFamily="49" charset="-122"/>
              </a:endParaRPr>
            </a:p>
          </p:txBody>
        </p:sp>
        <p:sp>
          <p:nvSpPr>
            <p:cNvPr id="13" name="椭圆 12"/>
            <p:cNvSpPr/>
            <p:nvPr/>
          </p:nvSpPr>
          <p:spPr bwMode="auto">
            <a:xfrm flipH="1">
              <a:off x="6782516" y="3804446"/>
              <a:ext cx="45719" cy="45719"/>
            </a:xfrm>
            <a:prstGeom prst="ellipse">
              <a:avLst/>
            </a:prstGeom>
            <a:solidFill>
              <a:srgbClr val="0ED3E8"/>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14" name="椭圆 13"/>
            <p:cNvSpPr/>
            <p:nvPr/>
          </p:nvSpPr>
          <p:spPr bwMode="auto">
            <a:xfrm flipH="1">
              <a:off x="6684796" y="3955052"/>
              <a:ext cx="45719" cy="45719"/>
            </a:xfrm>
            <a:prstGeom prst="ellipse">
              <a:avLst/>
            </a:prstGeom>
            <a:solidFill>
              <a:srgbClr val="0ED3E8"/>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15" name="椭圆 14"/>
            <p:cNvSpPr/>
            <p:nvPr/>
          </p:nvSpPr>
          <p:spPr bwMode="auto">
            <a:xfrm>
              <a:off x="7467102" y="3868030"/>
              <a:ext cx="90335" cy="90335"/>
            </a:xfrm>
            <a:prstGeom prst="ellipse">
              <a:avLst/>
            </a:prstGeom>
            <a:solidFill>
              <a:srgbClr val="7030A0"/>
            </a:solidFill>
            <a:ln w="95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16" name="椭圆 15"/>
            <p:cNvSpPr/>
            <p:nvPr/>
          </p:nvSpPr>
          <p:spPr bwMode="auto">
            <a:xfrm>
              <a:off x="7346849" y="3718058"/>
              <a:ext cx="90335" cy="90335"/>
            </a:xfrm>
            <a:prstGeom prst="ellipse">
              <a:avLst/>
            </a:prstGeom>
            <a:solidFill>
              <a:srgbClr val="7030A0"/>
            </a:solidFill>
            <a:ln w="95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17" name="椭圆 16"/>
            <p:cNvSpPr/>
            <p:nvPr/>
          </p:nvSpPr>
          <p:spPr bwMode="auto">
            <a:xfrm>
              <a:off x="7603186" y="3904506"/>
              <a:ext cx="90335" cy="90335"/>
            </a:xfrm>
            <a:prstGeom prst="ellipse">
              <a:avLst/>
            </a:prstGeom>
            <a:solidFill>
              <a:srgbClr val="7030A0"/>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18" name="椭圆 17"/>
            <p:cNvSpPr/>
            <p:nvPr/>
          </p:nvSpPr>
          <p:spPr bwMode="auto">
            <a:xfrm>
              <a:off x="7341462" y="3874991"/>
              <a:ext cx="90335" cy="90335"/>
            </a:xfrm>
            <a:prstGeom prst="ellipse">
              <a:avLst/>
            </a:prstGeom>
            <a:solidFill>
              <a:srgbClr val="7030A0"/>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19" name="椭圆 18"/>
            <p:cNvSpPr/>
            <p:nvPr/>
          </p:nvSpPr>
          <p:spPr bwMode="auto">
            <a:xfrm flipH="1">
              <a:off x="7511718" y="3696862"/>
              <a:ext cx="45719" cy="45719"/>
            </a:xfrm>
            <a:prstGeom prst="ellipse">
              <a:avLst/>
            </a:prstGeom>
            <a:solidFill>
              <a:srgbClr val="7030A0"/>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20" name="椭圆 19"/>
            <p:cNvSpPr/>
            <p:nvPr/>
          </p:nvSpPr>
          <p:spPr bwMode="auto">
            <a:xfrm flipH="1">
              <a:off x="7460072" y="4026586"/>
              <a:ext cx="45719" cy="45719"/>
            </a:xfrm>
            <a:prstGeom prst="ellipse">
              <a:avLst/>
            </a:prstGeom>
            <a:solidFill>
              <a:srgbClr val="7030A0"/>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21" name="椭圆 20"/>
            <p:cNvSpPr/>
            <p:nvPr/>
          </p:nvSpPr>
          <p:spPr bwMode="auto">
            <a:xfrm>
              <a:off x="7109912" y="4494077"/>
              <a:ext cx="90335" cy="90335"/>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22" name="椭圆 21"/>
            <p:cNvSpPr/>
            <p:nvPr/>
          </p:nvSpPr>
          <p:spPr bwMode="auto">
            <a:xfrm>
              <a:off x="7057488" y="4294297"/>
              <a:ext cx="90335" cy="90335"/>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23" name="椭圆 22"/>
            <p:cNvSpPr/>
            <p:nvPr/>
          </p:nvSpPr>
          <p:spPr bwMode="auto">
            <a:xfrm>
              <a:off x="7259484" y="4366602"/>
              <a:ext cx="90335" cy="90335"/>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24" name="椭圆 23"/>
            <p:cNvSpPr/>
            <p:nvPr/>
          </p:nvSpPr>
          <p:spPr bwMode="auto">
            <a:xfrm>
              <a:off x="6971946" y="4385757"/>
              <a:ext cx="90335" cy="90335"/>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25" name="椭圆 24"/>
            <p:cNvSpPr/>
            <p:nvPr/>
          </p:nvSpPr>
          <p:spPr bwMode="auto">
            <a:xfrm flipH="1">
              <a:off x="7152767" y="4403959"/>
              <a:ext cx="45719" cy="45719"/>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26" name="椭圆 25"/>
            <p:cNvSpPr/>
            <p:nvPr/>
          </p:nvSpPr>
          <p:spPr bwMode="auto">
            <a:xfrm flipH="1">
              <a:off x="7005983" y="4585492"/>
              <a:ext cx="45719" cy="45719"/>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sp>
          <p:nvSpPr>
            <p:cNvPr id="27" name="椭圆 26"/>
            <p:cNvSpPr/>
            <p:nvPr/>
          </p:nvSpPr>
          <p:spPr bwMode="auto">
            <a:xfrm flipH="1">
              <a:off x="7294670" y="4538969"/>
              <a:ext cx="45719" cy="45719"/>
            </a:xfrm>
            <a:prstGeom prst="ellipse">
              <a:avLst/>
            </a:prstGeom>
            <a:solidFill>
              <a:srgbClr val="FF9900"/>
            </a:solidFill>
            <a:ln w="9525" cap="flat" cmpd="sng" algn="ctr">
              <a:solidFill>
                <a:schemeClr val="tx1">
                  <a:lumMod val="95000"/>
                  <a:lumOff val="5000"/>
                </a:schemeClr>
              </a:solid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a:endParaRPr lang="zh-CN" altLang="en-US" sz="3200" dirty="0">
                <a:solidFill>
                  <a:prstClr val="white"/>
                </a:solidFill>
                <a:latin typeface="黑体" panose="02010609060101010101" pitchFamily="49" charset="-122"/>
                <a:ea typeface="黑体" panose="02010609060101010101" pitchFamily="49" charset="-122"/>
              </a:endParaRPr>
            </a:p>
          </p:txBody>
        </p:sp>
        <p:cxnSp>
          <p:nvCxnSpPr>
            <p:cNvPr id="28" name="直接连接符 27"/>
            <p:cNvCxnSpPr>
              <a:stCxn id="8" idx="4"/>
              <a:endCxn id="13" idx="0"/>
            </p:cNvCxnSpPr>
            <p:nvPr/>
          </p:nvCxnSpPr>
          <p:spPr bwMode="auto">
            <a:xfrm flipH="1">
              <a:off x="6805375" y="3739072"/>
              <a:ext cx="24957" cy="6537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a:stCxn id="13" idx="2"/>
              <a:endCxn id="11" idx="2"/>
            </p:cNvCxnSpPr>
            <p:nvPr/>
          </p:nvCxnSpPr>
          <p:spPr bwMode="auto">
            <a:xfrm>
              <a:off x="6828235" y="3827306"/>
              <a:ext cx="75086" cy="1110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a:stCxn id="13" idx="6"/>
              <a:endCxn id="9" idx="7"/>
            </p:cNvCxnSpPr>
            <p:nvPr/>
          </p:nvCxnSpPr>
          <p:spPr bwMode="auto">
            <a:xfrm flipH="1">
              <a:off x="6704697" y="3827306"/>
              <a:ext cx="77819" cy="34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a:stCxn id="13" idx="3"/>
              <a:endCxn id="12" idx="1"/>
            </p:cNvCxnSpPr>
            <p:nvPr/>
          </p:nvCxnSpPr>
          <p:spPr bwMode="auto">
            <a:xfrm>
              <a:off x="6821540" y="3843470"/>
              <a:ext cx="44540" cy="13508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a:stCxn id="9" idx="4"/>
              <a:endCxn id="14" idx="7"/>
            </p:cNvCxnSpPr>
            <p:nvPr/>
          </p:nvCxnSpPr>
          <p:spPr bwMode="auto">
            <a:xfrm>
              <a:off x="6672759" y="3907872"/>
              <a:ext cx="18732" cy="538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a:stCxn id="14" idx="2"/>
              <a:endCxn id="12" idx="2"/>
            </p:cNvCxnSpPr>
            <p:nvPr/>
          </p:nvCxnSpPr>
          <p:spPr bwMode="auto">
            <a:xfrm>
              <a:off x="6730515" y="3977912"/>
              <a:ext cx="122336" cy="325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p:cNvCxnSpPr>
              <a:stCxn id="16" idx="7"/>
              <a:endCxn id="19" idx="6"/>
            </p:cNvCxnSpPr>
            <p:nvPr/>
          </p:nvCxnSpPr>
          <p:spPr bwMode="auto">
            <a:xfrm flipV="1">
              <a:off x="7423955" y="3719722"/>
              <a:ext cx="87763" cy="1156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a:stCxn id="15" idx="0"/>
              <a:endCxn id="19" idx="4"/>
            </p:cNvCxnSpPr>
            <p:nvPr/>
          </p:nvCxnSpPr>
          <p:spPr bwMode="auto">
            <a:xfrm flipV="1">
              <a:off x="7512270" y="3742581"/>
              <a:ext cx="22307" cy="12544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a:stCxn id="17" idx="1"/>
              <a:endCxn id="19" idx="2"/>
            </p:cNvCxnSpPr>
            <p:nvPr/>
          </p:nvCxnSpPr>
          <p:spPr bwMode="auto">
            <a:xfrm flipH="1" flipV="1">
              <a:off x="7557437" y="3719722"/>
              <a:ext cx="58978" cy="19801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a:stCxn id="18" idx="7"/>
              <a:endCxn id="19" idx="5"/>
            </p:cNvCxnSpPr>
            <p:nvPr/>
          </p:nvCxnSpPr>
          <p:spPr bwMode="auto">
            <a:xfrm flipV="1">
              <a:off x="7418568" y="3735886"/>
              <a:ext cx="99845" cy="15233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37"/>
            <p:cNvCxnSpPr>
              <a:stCxn id="18" idx="5"/>
              <a:endCxn id="20" idx="6"/>
            </p:cNvCxnSpPr>
            <p:nvPr/>
          </p:nvCxnSpPr>
          <p:spPr bwMode="auto">
            <a:xfrm>
              <a:off x="7418568" y="3952097"/>
              <a:ext cx="41504" cy="9734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p:cNvCxnSpPr>
              <a:stCxn id="15" idx="4"/>
              <a:endCxn id="20" idx="0"/>
            </p:cNvCxnSpPr>
            <p:nvPr/>
          </p:nvCxnSpPr>
          <p:spPr bwMode="auto">
            <a:xfrm flipH="1">
              <a:off x="7482931" y="3958365"/>
              <a:ext cx="29339" cy="6822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a:stCxn id="17" idx="4"/>
              <a:endCxn id="20" idx="2"/>
            </p:cNvCxnSpPr>
            <p:nvPr/>
          </p:nvCxnSpPr>
          <p:spPr bwMode="auto">
            <a:xfrm flipH="1">
              <a:off x="7505791" y="3994841"/>
              <a:ext cx="142563" cy="546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p:cNvCxnSpPr>
              <a:stCxn id="22" idx="5"/>
              <a:endCxn id="25" idx="7"/>
            </p:cNvCxnSpPr>
            <p:nvPr/>
          </p:nvCxnSpPr>
          <p:spPr bwMode="auto">
            <a:xfrm>
              <a:off x="7134594" y="4371403"/>
              <a:ext cx="24868" cy="3925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a:stCxn id="25" idx="1"/>
              <a:endCxn id="23" idx="3"/>
            </p:cNvCxnSpPr>
            <p:nvPr/>
          </p:nvCxnSpPr>
          <p:spPr bwMode="auto">
            <a:xfrm>
              <a:off x="7191791" y="4410654"/>
              <a:ext cx="80922" cy="3305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p:cNvCxnSpPr>
              <a:stCxn id="25" idx="4"/>
              <a:endCxn id="21" idx="0"/>
            </p:cNvCxnSpPr>
            <p:nvPr/>
          </p:nvCxnSpPr>
          <p:spPr bwMode="auto">
            <a:xfrm flipH="1">
              <a:off x="7155080" y="4449678"/>
              <a:ext cx="20546" cy="4439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43"/>
            <p:cNvCxnSpPr>
              <a:stCxn id="25" idx="6"/>
              <a:endCxn id="24" idx="6"/>
            </p:cNvCxnSpPr>
            <p:nvPr/>
          </p:nvCxnSpPr>
          <p:spPr bwMode="auto">
            <a:xfrm flipH="1">
              <a:off x="7062281" y="4426819"/>
              <a:ext cx="90486" cy="410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连接符 44"/>
            <p:cNvCxnSpPr>
              <a:stCxn id="24" idx="4"/>
              <a:endCxn id="26" idx="7"/>
            </p:cNvCxnSpPr>
            <p:nvPr/>
          </p:nvCxnSpPr>
          <p:spPr bwMode="auto">
            <a:xfrm flipH="1">
              <a:off x="7012678" y="4476092"/>
              <a:ext cx="4436" cy="11609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p:cNvCxnSpPr>
              <a:stCxn id="24" idx="5"/>
              <a:endCxn id="21" idx="2"/>
            </p:cNvCxnSpPr>
            <p:nvPr/>
          </p:nvCxnSpPr>
          <p:spPr bwMode="auto">
            <a:xfrm>
              <a:off x="7049052" y="4462863"/>
              <a:ext cx="60860" cy="763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46"/>
            <p:cNvCxnSpPr>
              <a:stCxn id="21" idx="6"/>
              <a:endCxn id="27" idx="7"/>
            </p:cNvCxnSpPr>
            <p:nvPr/>
          </p:nvCxnSpPr>
          <p:spPr bwMode="auto">
            <a:xfrm>
              <a:off x="7200247" y="4539245"/>
              <a:ext cx="101118" cy="641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p:cNvCxnSpPr>
              <a:stCxn id="27" idx="0"/>
              <a:endCxn id="23" idx="5"/>
            </p:cNvCxnSpPr>
            <p:nvPr/>
          </p:nvCxnSpPr>
          <p:spPr bwMode="auto">
            <a:xfrm flipV="1">
              <a:off x="7317529" y="4443708"/>
              <a:ext cx="19061" cy="9526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椭圆 48"/>
            <p:cNvSpPr/>
            <p:nvPr/>
          </p:nvSpPr>
          <p:spPr bwMode="auto">
            <a:xfrm>
              <a:off x="7105337" y="4011611"/>
              <a:ext cx="45719" cy="45719"/>
            </a:xfrm>
            <a:prstGeom prst="ellipse">
              <a:avLst/>
            </a:prstGeom>
            <a:solidFill>
              <a:schemeClr val="bg1"/>
            </a:solidFill>
            <a:ln w="952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zh-CN" altLang="en-US" sz="1100" dirty="0">
                <a:solidFill>
                  <a:prstClr val="black"/>
                </a:solidFill>
                <a:latin typeface="黑体" panose="02010609060101010101" pitchFamily="49" charset="-122"/>
                <a:ea typeface="黑体" panose="02010609060101010101" pitchFamily="49" charset="-122"/>
              </a:endParaRPr>
            </a:p>
          </p:txBody>
        </p:sp>
        <p:cxnSp>
          <p:nvCxnSpPr>
            <p:cNvPr id="50" name="直接箭头连接符 49"/>
            <p:cNvCxnSpPr>
              <a:stCxn id="8" idx="6"/>
            </p:cNvCxnSpPr>
            <p:nvPr/>
          </p:nvCxnSpPr>
          <p:spPr bwMode="auto">
            <a:xfrm>
              <a:off x="6875499" y="3693905"/>
              <a:ext cx="564326" cy="110557"/>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箭头连接符 50"/>
            <p:cNvCxnSpPr>
              <a:stCxn id="49" idx="6"/>
              <a:endCxn id="18" idx="2"/>
            </p:cNvCxnSpPr>
            <p:nvPr/>
          </p:nvCxnSpPr>
          <p:spPr bwMode="auto">
            <a:xfrm flipV="1">
              <a:off x="7151056" y="3920159"/>
              <a:ext cx="190406" cy="114312"/>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箭头连接符 51"/>
            <p:cNvCxnSpPr>
              <a:stCxn id="49" idx="5"/>
              <a:endCxn id="23" idx="0"/>
            </p:cNvCxnSpPr>
            <p:nvPr/>
          </p:nvCxnSpPr>
          <p:spPr bwMode="auto">
            <a:xfrm>
              <a:off x="7144361" y="4050635"/>
              <a:ext cx="160291" cy="315967"/>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箭头连接符 52"/>
            <p:cNvCxnSpPr>
              <a:stCxn id="49" idx="3"/>
              <a:endCxn id="22" idx="0"/>
            </p:cNvCxnSpPr>
            <p:nvPr/>
          </p:nvCxnSpPr>
          <p:spPr bwMode="auto">
            <a:xfrm flipH="1">
              <a:off x="7102656" y="4050635"/>
              <a:ext cx="9376" cy="243662"/>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箭头连接符 53"/>
            <p:cNvCxnSpPr>
              <a:stCxn id="22" idx="1"/>
              <a:endCxn id="12" idx="5"/>
            </p:cNvCxnSpPr>
            <p:nvPr/>
          </p:nvCxnSpPr>
          <p:spPr bwMode="auto">
            <a:xfrm flipH="1" flipV="1">
              <a:off x="6929957" y="4042432"/>
              <a:ext cx="140760" cy="265094"/>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箭头连接符 54"/>
            <p:cNvCxnSpPr>
              <a:stCxn id="12" idx="6"/>
              <a:endCxn id="49" idx="2"/>
            </p:cNvCxnSpPr>
            <p:nvPr/>
          </p:nvCxnSpPr>
          <p:spPr bwMode="auto">
            <a:xfrm>
              <a:off x="6943186" y="4010494"/>
              <a:ext cx="162151" cy="23977"/>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箭头连接符 55"/>
            <p:cNvCxnSpPr>
              <a:stCxn id="49" idx="1"/>
              <a:endCxn id="11" idx="6"/>
            </p:cNvCxnSpPr>
            <p:nvPr/>
          </p:nvCxnSpPr>
          <p:spPr bwMode="auto">
            <a:xfrm flipH="1" flipV="1">
              <a:off x="6993656" y="3838407"/>
              <a:ext cx="118376" cy="179899"/>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7" name="圆角矩形 56"/>
          <p:cNvSpPr/>
          <p:nvPr/>
        </p:nvSpPr>
        <p:spPr bwMode="auto">
          <a:xfrm>
            <a:off x="6625382" y="3777315"/>
            <a:ext cx="2043954" cy="519263"/>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marL="363538" lvl="1" indent="-363538" algn="ctr" defTabSz="1066800">
              <a:lnSpc>
                <a:spcPct val="90000"/>
              </a:lnSpc>
              <a:buClr>
                <a:srgbClr val="FF3300"/>
              </a:buClr>
              <a:defRPr/>
            </a:pPr>
            <a:r>
              <a:rPr lang="zh-CN" altLang="en-US" sz="2400" dirty="0">
                <a:solidFill>
                  <a:srgbClr val="002060"/>
                </a:solidFill>
                <a:latin typeface="黑体" panose="02010609060101010101" pitchFamily="49" charset="-122"/>
                <a:ea typeface="黑体" panose="02010609060101010101" pitchFamily="49" charset="-122"/>
                <a:cs typeface="Times New Roman" panose="02020603050405020304" pitchFamily="18" charset="0"/>
              </a:rPr>
              <a:t>知识图谱</a:t>
            </a:r>
          </a:p>
        </p:txBody>
      </p:sp>
      <p:sp>
        <p:nvSpPr>
          <p:cNvPr id="58" name="圆角矩形 95"/>
          <p:cNvSpPr>
            <a:spLocks/>
          </p:cNvSpPr>
          <p:nvPr/>
        </p:nvSpPr>
        <p:spPr bwMode="auto">
          <a:xfrm>
            <a:off x="2573861" y="5536848"/>
            <a:ext cx="1608667" cy="446087"/>
          </a:xfrm>
          <a:prstGeom prst="roundRect">
            <a:avLst>
              <a:gd name="adj" fmla="val 16667"/>
            </a:avLst>
          </a:prstGeom>
          <a:ln>
            <a:headEnd/>
            <a:tailEnd/>
          </a:ln>
        </p:spPr>
        <p:style>
          <a:lnRef idx="1">
            <a:schemeClr val="accent2"/>
          </a:lnRef>
          <a:fillRef idx="3">
            <a:schemeClr val="accent2"/>
          </a:fillRef>
          <a:effectRef idx="2">
            <a:schemeClr val="accent2"/>
          </a:effectRef>
          <a:fontRef idx="minor">
            <a:schemeClr val="lt1"/>
          </a:fontRef>
        </p:style>
        <p:txBody>
          <a:bodyPr wrap="none" tIns="0" bIns="0" anchor="ctr"/>
          <a:lstStyle/>
          <a:p>
            <a:pPr algn="ctr">
              <a:buFont typeface="Arial" panose="020B0604020202020204" pitchFamily="34" charset="0"/>
              <a:buNone/>
            </a:pPr>
            <a:r>
              <a:rPr lang="zh-CN" altLang="en-US" sz="2000" b="1" dirty="0">
                <a:solidFill>
                  <a:prstClr val="white"/>
                </a:solidFill>
                <a:latin typeface="黑体" panose="02010609060101010101" pitchFamily="49" charset="-122"/>
                <a:ea typeface="黑体" panose="02010609060101010101" pitchFamily="49" charset="-122"/>
                <a:sym typeface="Times New Roman" pitchFamily="18" charset="0"/>
              </a:rPr>
              <a:t>用规则教</a:t>
            </a:r>
            <a:endParaRPr lang="en-US" altLang="zh-CN" sz="2000" b="1" dirty="0">
              <a:solidFill>
                <a:prstClr val="white"/>
              </a:solidFill>
              <a:latin typeface="黑体" panose="02010609060101010101" pitchFamily="49" charset="-122"/>
              <a:ea typeface="黑体" panose="02010609060101010101" pitchFamily="49" charset="-122"/>
              <a:sym typeface="Times New Roman" pitchFamily="18" charset="0"/>
            </a:endParaRPr>
          </a:p>
        </p:txBody>
      </p:sp>
      <p:sp>
        <p:nvSpPr>
          <p:cNvPr id="59" name="上箭头 58"/>
          <p:cNvSpPr/>
          <p:nvPr/>
        </p:nvSpPr>
        <p:spPr bwMode="auto">
          <a:xfrm>
            <a:off x="3250853" y="5012675"/>
            <a:ext cx="254684" cy="524173"/>
          </a:xfrm>
          <a:prstGeom prst="upArrow">
            <a:avLst/>
          </a:prstGeom>
          <a:solidFill>
            <a:srgbClr val="FF996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endParaRPr lang="zh-CN" altLang="en-US" sz="2400" b="1">
              <a:solidFill>
                <a:srgbClr val="000066"/>
              </a:solidFill>
              <a:latin typeface="黑体" panose="02010609060101010101" pitchFamily="49" charset="-122"/>
              <a:ea typeface="黑体" panose="02010609060101010101" pitchFamily="49" charset="-122"/>
            </a:endParaRPr>
          </a:p>
        </p:txBody>
      </p:sp>
      <p:sp>
        <p:nvSpPr>
          <p:cNvPr id="60" name="文本框 139"/>
          <p:cNvSpPr txBox="1"/>
          <p:nvPr/>
        </p:nvSpPr>
        <p:spPr>
          <a:xfrm>
            <a:off x="2201880" y="4296578"/>
            <a:ext cx="2352631" cy="716097"/>
          </a:xfrm>
          <a:prstGeom prst="roundRect">
            <a:avLst>
              <a:gd name="adj" fmla="val 12282"/>
            </a:avLst>
          </a:prstGeom>
        </p:spPr>
        <p:style>
          <a:lnRef idx="1">
            <a:schemeClr val="accent3"/>
          </a:lnRef>
          <a:fillRef idx="2">
            <a:schemeClr val="accent3"/>
          </a:fillRef>
          <a:effectRef idx="1">
            <a:schemeClr val="accent3"/>
          </a:effectRef>
          <a:fontRef idx="minor">
            <a:schemeClr val="dk1"/>
          </a:fontRef>
        </p:style>
        <p:txBody>
          <a:bodyPr wrap="square" rtlCol="0" anchor="ctr" anchorCtr="0">
            <a:noAutofit/>
          </a:bodyPr>
          <a:lstStyle/>
          <a:p>
            <a:pPr algn="ctr"/>
            <a:r>
              <a:rPr lang="zh-CN" altLang="en-US" sz="2000" spc="600" dirty="0">
                <a:solidFill>
                  <a:srgbClr val="002060"/>
                </a:solidFill>
                <a:latin typeface="黑体" panose="02010609060101010101" pitchFamily="49" charset="-122"/>
                <a:ea typeface="黑体" panose="02010609060101010101" pitchFamily="49" charset="-122"/>
              </a:rPr>
              <a:t>符号逻辑表示下的推理</a:t>
            </a:r>
          </a:p>
        </p:txBody>
      </p:sp>
      <p:sp>
        <p:nvSpPr>
          <p:cNvPr id="61" name="上箭头 60"/>
          <p:cNvSpPr/>
          <p:nvPr/>
        </p:nvSpPr>
        <p:spPr bwMode="auto">
          <a:xfrm rot="5400000">
            <a:off x="6000542" y="2525117"/>
            <a:ext cx="273929" cy="528638"/>
          </a:xfrm>
          <a:prstGeom prst="upArrow">
            <a:avLst/>
          </a:prstGeom>
          <a:solidFill>
            <a:srgbClr val="FF996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endParaRPr lang="zh-CN" altLang="en-US" sz="2400" b="1">
              <a:solidFill>
                <a:srgbClr val="000066"/>
              </a:solidFill>
              <a:latin typeface="黑体" panose="02010609060101010101" pitchFamily="49" charset="-122"/>
              <a:ea typeface="黑体" panose="02010609060101010101" pitchFamily="49" charset="-122"/>
            </a:endParaRPr>
          </a:p>
        </p:txBody>
      </p:sp>
      <p:pic>
        <p:nvPicPr>
          <p:cNvPr id="62" name="图片 6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65573" y="2006072"/>
            <a:ext cx="4610835" cy="2174217"/>
          </a:xfrm>
          <a:prstGeom prst="rect">
            <a:avLst/>
          </a:prstGeom>
        </p:spPr>
      </p:pic>
      <p:sp>
        <p:nvSpPr>
          <p:cNvPr id="63" name="标题 5"/>
          <p:cNvSpPr txBox="1">
            <a:spLocks/>
          </p:cNvSpPr>
          <p:nvPr/>
        </p:nvSpPr>
        <p:spPr>
          <a:xfrm>
            <a:off x="202644" y="126408"/>
            <a:ext cx="8703733" cy="657727"/>
          </a:xfrm>
          <a:prstGeom prst="rect">
            <a:avLst/>
          </a:prstGeom>
        </p:spPr>
        <p:txBody>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2800" b="0" dirty="0">
                <a:solidFill>
                  <a:srgbClr val="C00000"/>
                </a:solidFill>
                <a:latin typeface="Times New Roman" panose="02020603050405020304" pitchFamily="18" charset="0"/>
                <a:ea typeface="+mj-ea"/>
                <a:cs typeface="Times New Roman" panose="02020603050405020304" pitchFamily="18" charset="0"/>
              </a:rPr>
              <a:t>人工智能主流方法：符号主义人工智能</a:t>
            </a:r>
          </a:p>
        </p:txBody>
      </p:sp>
    </p:spTree>
    <p:extLst>
      <p:ext uri="{BB962C8B-B14F-4D97-AF65-F5344CB8AC3E}">
        <p14:creationId xmlns:p14="http://schemas.microsoft.com/office/powerpoint/2010/main" val="251788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nodeType="afterEffect">
                                  <p:stCondLst>
                                    <p:cond delay="0"/>
                                  </p:stCondLst>
                                  <p:childTnLst>
                                    <p:animScale>
                                      <p:cBhvr>
                                        <p:cTn id="6" dur="2500" fill="hold"/>
                                        <p:tgtEl>
                                          <p:spTgt spid="3"/>
                                        </p:tgtEl>
                                      </p:cBhvr>
                                      <p:by x="150000" y="150000"/>
                                    </p:animScale>
                                  </p:childTnLst>
                                </p:cTn>
                              </p:par>
                              <p:par>
                                <p:cTn id="7" presetID="10"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animEffect transition="in" filter="fade">
                                      <p:cBhvr>
                                        <p:cTn id="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77921" y="1400537"/>
            <a:ext cx="8701792" cy="369332"/>
          </a:xfrm>
          <a:prstGeom prst="rect">
            <a:avLst/>
          </a:prstGeom>
        </p:spPr>
        <p:txBody>
          <a:bodyPr wrap="square">
            <a:spAutoFit/>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IBM</a:t>
            </a:r>
            <a:r>
              <a:rPr lang="zh-CN" altLang="zh-CN" dirty="0">
                <a:latin typeface="Times New Roman" panose="02020603050405020304" pitchFamily="18" charset="0"/>
                <a:ea typeface="黑体" panose="02010609060101010101" pitchFamily="49" charset="-122"/>
                <a:cs typeface="Times New Roman" panose="02020603050405020304" pitchFamily="18" charset="0"/>
              </a:rPr>
              <a:t>“沃森”</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的推理 </a:t>
            </a:r>
          </a:p>
        </p:txBody>
      </p:sp>
      <p:sp>
        <p:nvSpPr>
          <p:cNvPr id="10" name="矩形 9"/>
          <p:cNvSpPr/>
          <p:nvPr/>
        </p:nvSpPr>
        <p:spPr>
          <a:xfrm>
            <a:off x="257222" y="1892980"/>
            <a:ext cx="4129791" cy="2677656"/>
          </a:xfrm>
          <a:prstGeom prst="rect">
            <a:avLst/>
          </a:prstGeom>
        </p:spPr>
        <p:txBody>
          <a:bodyPr wrap="square">
            <a:spAutoFit/>
          </a:bodyPr>
          <a:lstStyle/>
          <a:p>
            <a:pPr algn="just">
              <a:lnSpc>
                <a:spcPct val="150000"/>
              </a:lnSpc>
            </a:pP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主持人问：</a:t>
            </a:r>
            <a:r>
              <a:rPr lang="en-US"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Kathleen Kenyon</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's excavation of this city mentioned in </a:t>
            </a:r>
            <a:r>
              <a:rPr lang="en-US"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Joshua</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 showed the walls had been repaired 17 times. </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Kathleen Kenyon</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对这个在《《圣经•约书亚记》》中提到的城市的发掘表明，该城的城墙曾被修复</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17</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次）</a:t>
            </a:r>
          </a:p>
          <a:p>
            <a:pPr algn="just">
              <a:lnSpc>
                <a:spcPct val="150000"/>
              </a:lnSpc>
            </a:pP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沃森回答：</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What is Jericho </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（耶利哥城是什么？）</a:t>
            </a:r>
          </a:p>
        </p:txBody>
      </p:sp>
      <p:pic>
        <p:nvPicPr>
          <p:cNvPr id="11" name="图片 10"/>
          <p:cNvPicPr/>
          <p:nvPr/>
        </p:nvPicPr>
        <p:blipFill>
          <a:blip r:embed="rId2"/>
          <a:stretch>
            <a:fillRect/>
          </a:stretch>
        </p:blipFill>
        <p:spPr>
          <a:xfrm>
            <a:off x="5041082" y="3364155"/>
            <a:ext cx="2532325" cy="1733920"/>
          </a:xfrm>
          <a:prstGeom prst="rect">
            <a:avLst/>
          </a:prstGeom>
        </p:spPr>
      </p:pic>
      <p:sp>
        <p:nvSpPr>
          <p:cNvPr id="12" name="矩形 11"/>
          <p:cNvSpPr/>
          <p:nvPr/>
        </p:nvSpPr>
        <p:spPr>
          <a:xfrm>
            <a:off x="182989" y="5548321"/>
            <a:ext cx="4509794" cy="584775"/>
          </a:xfrm>
          <a:prstGeom prst="rect">
            <a:avLst/>
          </a:prstGeom>
        </p:spPr>
        <p:txBody>
          <a:bodyPr wrap="square">
            <a:spAutoFit/>
          </a:bodyPr>
          <a:lstStyle/>
          <a:p>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答案排序：</a:t>
            </a:r>
            <a:r>
              <a:rPr lang="zh-CN"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耶利哥（</a:t>
            </a:r>
            <a:r>
              <a:rPr lang="en-US"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Jericho</a:t>
            </a:r>
            <a:r>
              <a:rPr lang="zh-CN"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97%</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、耶路撒冷（</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Jerusalem</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42%</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、拉吉（</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Lachish</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7%</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右箭头 12"/>
          <p:cNvSpPr/>
          <p:nvPr/>
        </p:nvSpPr>
        <p:spPr>
          <a:xfrm>
            <a:off x="4754060" y="2124187"/>
            <a:ext cx="574045" cy="419725"/>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328105" y="1516473"/>
            <a:ext cx="3052117" cy="1200329"/>
          </a:xfrm>
          <a:prstGeom prst="rect">
            <a:avLst/>
          </a:prstGeom>
        </p:spPr>
        <p:txBody>
          <a:bodyPr wrap="square">
            <a:spAutoFit/>
          </a:bodyPr>
          <a:lstStyle/>
          <a:p>
            <a:pPr marL="285750" indent="-28575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Kathleen </a:t>
            </a:r>
          </a:p>
          <a:p>
            <a:pPr marL="285750" indent="-28575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Kenyon </a:t>
            </a:r>
          </a:p>
          <a:p>
            <a:pPr marL="285750" indent="-28575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Kathleen Kenyon </a:t>
            </a:r>
          </a:p>
          <a:p>
            <a:pPr marL="285750" indent="-28575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Joshua</a:t>
            </a:r>
            <a:endParaRPr lang="zh-CN" altLang="en-US" dirty="0">
              <a:latin typeface="Times New Roman" panose="02020603050405020304" pitchFamily="18" charset="0"/>
              <a:cs typeface="Times New Roman" panose="02020603050405020304" pitchFamily="18" charset="0"/>
            </a:endParaRPr>
          </a:p>
        </p:txBody>
      </p:sp>
      <p:sp>
        <p:nvSpPr>
          <p:cNvPr id="15" name="标题 3"/>
          <p:cNvSpPr>
            <a:spLocks noGrp="1"/>
          </p:cNvSpPr>
          <p:nvPr>
            <p:ph type="title"/>
          </p:nvPr>
        </p:nvSpPr>
        <p:spPr>
          <a:xfrm>
            <a:off x="544689" y="682190"/>
            <a:ext cx="9144000" cy="654051"/>
          </a:xfrm>
        </p:spPr>
        <p:txBody>
          <a:bodyPr>
            <a:noAutofit/>
          </a:bodyPr>
          <a:lstStyle/>
          <a:p>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符号主义人工智能</a:t>
            </a:r>
            <a:r>
              <a:rPr lang="en-US" altLang="zh-CN" sz="1800" dirty="0">
                <a:latin typeface="Times New Roman" panose="02020603050405020304" pitchFamily="18" charset="0"/>
                <a:ea typeface="黑体" panose="02010609060101010101" pitchFamily="49" charset="-122"/>
                <a:cs typeface="Times New Roman" panose="02020603050405020304" pitchFamily="18" charset="0"/>
              </a:rPr>
              <a:t>(Symbolic AI)</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为核心的逻辑推理</a:t>
            </a:r>
          </a:p>
        </p:txBody>
      </p:sp>
      <p:sp>
        <p:nvSpPr>
          <p:cNvPr id="3" name="矩形 2"/>
          <p:cNvSpPr/>
          <p:nvPr/>
        </p:nvSpPr>
        <p:spPr>
          <a:xfrm>
            <a:off x="4754059" y="5298600"/>
            <a:ext cx="3666068" cy="1169551"/>
          </a:xfrm>
          <a:prstGeom prst="rect">
            <a:avLst/>
          </a:prstGeom>
        </p:spPr>
        <p:txBody>
          <a:bodyPr wrap="square">
            <a:spAutoFit/>
          </a:bodyPr>
          <a:lstStyle/>
          <a:p>
            <a:pPr marL="820738" lvl="1" indent="-363538">
              <a:spcBef>
                <a:spcPct val="25000"/>
              </a:spcBef>
              <a:buClr>
                <a:srgbClr val="FF0000"/>
              </a:buClr>
              <a:buFont typeface="Wingdings" pitchFamily="2" charset="2"/>
              <a:buChar char="o"/>
              <a:defRPr/>
            </a:pP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见与不见</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仓央嘉措活佛</a:t>
            </a:r>
            <a:br>
              <a:rPr lang="zh-CN" altLang="en-US" sz="1400" dirty="0">
                <a:latin typeface="黑体" panose="02010609060101010101" pitchFamily="49" charset="-122"/>
                <a:ea typeface="黑体" panose="02010609060101010101" pitchFamily="49" charset="-122"/>
              </a:rPr>
            </a:br>
            <a:r>
              <a:rPr lang="zh-CN" altLang="en-US" sz="1400" dirty="0">
                <a:latin typeface="黑体" panose="02010609060101010101" pitchFamily="49" charset="-122"/>
                <a:ea typeface="黑体" panose="02010609060101010101" pitchFamily="49" charset="-122"/>
              </a:rPr>
              <a:t>你见，或者不见我 </a:t>
            </a:r>
            <a:br>
              <a:rPr lang="zh-CN" altLang="en-US" sz="1400" dirty="0">
                <a:latin typeface="黑体" panose="02010609060101010101" pitchFamily="49" charset="-122"/>
                <a:ea typeface="黑体" panose="02010609060101010101" pitchFamily="49" charset="-122"/>
              </a:rPr>
            </a:br>
            <a:r>
              <a:rPr lang="zh-CN" altLang="en-US" sz="1400" dirty="0">
                <a:latin typeface="黑体" panose="02010609060101010101" pitchFamily="49" charset="-122"/>
                <a:ea typeface="黑体" panose="02010609060101010101" pitchFamily="49" charset="-122"/>
              </a:rPr>
              <a:t>我就在那里 </a:t>
            </a:r>
            <a:br>
              <a:rPr lang="zh-CN" altLang="en-US" sz="1400" dirty="0">
                <a:latin typeface="黑体" panose="02010609060101010101" pitchFamily="49" charset="-122"/>
                <a:ea typeface="黑体" panose="02010609060101010101" pitchFamily="49" charset="-122"/>
              </a:rPr>
            </a:br>
            <a:r>
              <a:rPr lang="zh-CN" altLang="en-US" sz="1400" dirty="0">
                <a:latin typeface="黑体" panose="02010609060101010101" pitchFamily="49" charset="-122"/>
                <a:ea typeface="黑体" panose="02010609060101010101" pitchFamily="49" charset="-122"/>
              </a:rPr>
              <a:t>不悲不喜 </a:t>
            </a:r>
            <a:br>
              <a:rPr lang="zh-CN" altLang="en-US" sz="1400" dirty="0"/>
            </a:br>
            <a:endParaRPr lang="en-US" altLang="zh-CN" sz="1400" dirty="0">
              <a:solidFill>
                <a:srgbClr val="C00000"/>
              </a:solidFill>
              <a:cs typeface="Times New Roman" pitchFamily="18" charset="0"/>
            </a:endParaRPr>
          </a:p>
        </p:txBody>
      </p:sp>
      <p:sp>
        <p:nvSpPr>
          <p:cNvPr id="17" name="标题 5"/>
          <p:cNvSpPr txBox="1">
            <a:spLocks/>
          </p:cNvSpPr>
          <p:nvPr/>
        </p:nvSpPr>
        <p:spPr>
          <a:xfrm>
            <a:off x="202644" y="126408"/>
            <a:ext cx="8703733" cy="657727"/>
          </a:xfrm>
          <a:prstGeom prst="rect">
            <a:avLst/>
          </a:prstGeom>
        </p:spPr>
        <p:txBody>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2800" b="0" dirty="0">
                <a:solidFill>
                  <a:srgbClr val="C00000"/>
                </a:solidFill>
                <a:latin typeface="Times New Roman" panose="02020603050405020304" pitchFamily="18" charset="0"/>
                <a:ea typeface="+mj-ea"/>
                <a:cs typeface="Times New Roman" panose="02020603050405020304" pitchFamily="18" charset="0"/>
              </a:rPr>
              <a:t>人工智能主流方法：符号主义人工智能</a:t>
            </a:r>
          </a:p>
        </p:txBody>
      </p:sp>
    </p:spTree>
    <p:extLst>
      <p:ext uri="{BB962C8B-B14F-4D97-AF65-F5344CB8AC3E}">
        <p14:creationId xmlns:p14="http://schemas.microsoft.com/office/powerpoint/2010/main" val="486648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a:solidFill>
                  <a:srgbClr val="C00000"/>
                </a:solidFill>
                <a:latin typeface="+mn-lt"/>
                <a:ea typeface="微软雅黑" panose="020B0503020204020204" pitchFamily="34" charset="-122"/>
                <a:sym typeface="Times New Roman" panose="02020603050405020304" pitchFamily="18" charset="0"/>
              </a:rPr>
              <a:t>提纲</a:t>
            </a:r>
            <a:endParaRPr lang="zh-CN" altLang="en-US" sz="2400" b="1" dirty="0">
              <a:solidFill>
                <a:srgbClr val="C00000"/>
              </a:solidFill>
              <a:latin typeface="+mn-lt"/>
              <a:ea typeface="微软雅黑" panose="020B0503020204020204" pitchFamily="34" charset="-122"/>
              <a:sym typeface="Times New Roman" panose="02020603050405020304" pitchFamily="18" charset="0"/>
            </a:endParaRPr>
          </a:p>
        </p:txBody>
      </p:sp>
      <p:sp>
        <p:nvSpPr>
          <p:cNvPr id="22" name="矩形 7"/>
          <p:cNvSpPr>
            <a:spLocks noChangeArrowheads="1"/>
          </p:cNvSpPr>
          <p:nvPr/>
        </p:nvSpPr>
        <p:spPr bwMode="auto">
          <a:xfrm>
            <a:off x="308209" y="3247485"/>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三、智能计算方法</a:t>
            </a:r>
          </a:p>
        </p:txBody>
      </p:sp>
      <p:sp>
        <p:nvSpPr>
          <p:cNvPr id="24" name="矩形 7"/>
          <p:cNvSpPr>
            <a:spLocks noChangeArrowheads="1"/>
          </p:cNvSpPr>
          <p:nvPr/>
        </p:nvSpPr>
        <p:spPr bwMode="auto">
          <a:xfrm>
            <a:off x="294437" y="147089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一、人工智能起源</a:t>
            </a:r>
          </a:p>
        </p:txBody>
      </p:sp>
      <p:sp>
        <p:nvSpPr>
          <p:cNvPr id="7" name="矩形 7"/>
          <p:cNvSpPr>
            <a:spLocks noChangeArrowheads="1"/>
          </p:cNvSpPr>
          <p:nvPr/>
        </p:nvSpPr>
        <p:spPr bwMode="auto">
          <a:xfrm>
            <a:off x="308209" y="234538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二、可计算载体：形式化与机械化</a:t>
            </a:r>
          </a:p>
        </p:txBody>
      </p:sp>
      <p:sp>
        <p:nvSpPr>
          <p:cNvPr id="9" name="矩形 7">
            <a:extLst>
              <a:ext uri="{FF2B5EF4-FFF2-40B4-BE49-F238E27FC236}">
                <a16:creationId xmlns:a16="http://schemas.microsoft.com/office/drawing/2014/main" id="{91333B77-55B7-4BD9-BEA6-D0C99689A50A}"/>
              </a:ext>
            </a:extLst>
          </p:cNvPr>
          <p:cNvSpPr>
            <a:spLocks noChangeArrowheads="1"/>
          </p:cNvSpPr>
          <p:nvPr/>
        </p:nvSpPr>
        <p:spPr bwMode="auto">
          <a:xfrm>
            <a:off x="308209" y="420233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4F80BD"/>
                </a:solidFill>
                <a:latin typeface="+mn-lt"/>
                <a:ea typeface="微软雅黑" panose="020B0503020204020204" pitchFamily="34" charset="-122"/>
                <a:sym typeface="Calibri" panose="020F0502020204030204" pitchFamily="34" charset="0"/>
              </a:rPr>
              <a:t>四、本书内容介绍</a:t>
            </a:r>
          </a:p>
        </p:txBody>
      </p:sp>
      <p:sp>
        <p:nvSpPr>
          <p:cNvPr id="10" name="矩形 7">
            <a:extLst>
              <a:ext uri="{FF2B5EF4-FFF2-40B4-BE49-F238E27FC236}">
                <a16:creationId xmlns:a16="http://schemas.microsoft.com/office/drawing/2014/main" id="{664A4DF0-5891-4CC0-9581-8A4E634E316C}"/>
              </a:ext>
            </a:extLst>
          </p:cNvPr>
          <p:cNvSpPr>
            <a:spLocks noChangeArrowheads="1"/>
          </p:cNvSpPr>
          <p:nvPr/>
        </p:nvSpPr>
        <p:spPr bwMode="auto">
          <a:xfrm>
            <a:off x="308209" y="510443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五、小结</a:t>
            </a:r>
          </a:p>
        </p:txBody>
      </p:sp>
    </p:spTree>
    <p:extLst>
      <p:ext uri="{BB962C8B-B14F-4D97-AF65-F5344CB8AC3E}">
        <p14:creationId xmlns:p14="http://schemas.microsoft.com/office/powerpoint/2010/main" val="2165024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95"/>
          <p:cNvSpPr>
            <a:spLocks/>
          </p:cNvSpPr>
          <p:nvPr/>
        </p:nvSpPr>
        <p:spPr bwMode="auto">
          <a:xfrm>
            <a:off x="367010" y="5112392"/>
            <a:ext cx="1910522" cy="638414"/>
          </a:xfrm>
          <a:prstGeom prst="roundRect">
            <a:avLst>
              <a:gd name="adj" fmla="val 16667"/>
            </a:avLst>
          </a:prstGeom>
          <a:ln>
            <a:headEnd/>
            <a:tailEnd/>
          </a:ln>
        </p:spPr>
        <p:style>
          <a:lnRef idx="1">
            <a:schemeClr val="accent2"/>
          </a:lnRef>
          <a:fillRef idx="3">
            <a:schemeClr val="accent2"/>
          </a:fillRef>
          <a:effectRef idx="2">
            <a:schemeClr val="accent2"/>
          </a:effectRef>
          <a:fontRef idx="minor">
            <a:schemeClr val="lt1"/>
          </a:fontRef>
        </p:style>
        <p:txBody>
          <a:bodyPr wrap="none" tIns="0" bIns="0" anchor="ct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9pPr>
          </a:lstStyle>
          <a:p>
            <a:pPr algn="ctr">
              <a:buFont typeface="Arial" panose="020B0604020202020204" pitchFamily="34" charset="0"/>
              <a:buNone/>
              <a:defRPr/>
            </a:pPr>
            <a:r>
              <a:rPr lang="zh-CN" altLang="en-US" sz="2000" b="1" dirty="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Times New Roman" pitchFamily="18" charset="0"/>
              </a:rPr>
              <a:t>用大数据学</a:t>
            </a:r>
            <a:endParaRPr lang="en-US" altLang="zh-CN" sz="2000" b="1" dirty="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Times New Roman" pitchFamily="18" charset="0"/>
            </a:endParaRPr>
          </a:p>
          <a:p>
            <a:pPr algn="ctr">
              <a:buFont typeface="Arial" panose="020B0604020202020204" pitchFamily="34" charset="0"/>
              <a:buNone/>
              <a:defRPr/>
            </a:pPr>
            <a:r>
              <a:rPr lang="zh-CN" altLang="en-US" sz="2000" b="1" dirty="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Times New Roman" pitchFamily="18" charset="0"/>
              </a:rPr>
              <a:t>（有监督）</a:t>
            </a:r>
            <a:endParaRPr lang="en-US" altLang="zh-CN" sz="2000" b="1" dirty="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Times New Roman" pitchFamily="18" charset="0"/>
            </a:endParaRPr>
          </a:p>
        </p:txBody>
      </p:sp>
      <p:sp>
        <p:nvSpPr>
          <p:cNvPr id="6" name="上箭头 5"/>
          <p:cNvSpPr/>
          <p:nvPr/>
        </p:nvSpPr>
        <p:spPr bwMode="auto">
          <a:xfrm>
            <a:off x="1244601" y="4481687"/>
            <a:ext cx="275021" cy="528638"/>
          </a:xfrm>
          <a:prstGeom prst="upArrow">
            <a:avLst/>
          </a:prstGeom>
          <a:solidFill>
            <a:srgbClr val="FF996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endParaRPr lang="zh-CN" altLang="en-US" sz="2400" b="1">
              <a:solidFill>
                <a:srgbClr val="000066"/>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139"/>
          <p:cNvSpPr txBox="1"/>
          <p:nvPr/>
        </p:nvSpPr>
        <p:spPr>
          <a:xfrm>
            <a:off x="299617" y="3524418"/>
            <a:ext cx="2214991" cy="912117"/>
          </a:xfrm>
          <a:prstGeom prst="roundRect">
            <a:avLst>
              <a:gd name="adj" fmla="val 12282"/>
            </a:avLst>
          </a:prstGeom>
        </p:spPr>
        <p:style>
          <a:lnRef idx="1">
            <a:schemeClr val="accent3"/>
          </a:lnRef>
          <a:fillRef idx="2">
            <a:schemeClr val="accent3"/>
          </a:fillRef>
          <a:effectRef idx="1">
            <a:schemeClr val="accent3"/>
          </a:effectRef>
          <a:fontRef idx="minor">
            <a:schemeClr val="dk1"/>
          </a:fontRef>
        </p:style>
        <p:txBody>
          <a:bodyPr wrap="square" rtlCol="0" anchor="ctr" anchorCtr="0">
            <a:noAutofit/>
          </a:bodyPr>
          <a:lstStyle/>
          <a:p>
            <a:pPr algn="ctr"/>
            <a:r>
              <a:rPr lang="zh-CN" altLang="en-US" sz="2000" spc="6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挖掘数据所蕴含的内在模式</a:t>
            </a:r>
          </a:p>
        </p:txBody>
      </p:sp>
      <p:pic>
        <p:nvPicPr>
          <p:cNvPr id="8" name="Picture 6"/>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34746" y="1825095"/>
            <a:ext cx="2038663" cy="1466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箭头 8"/>
          <p:cNvSpPr/>
          <p:nvPr/>
        </p:nvSpPr>
        <p:spPr>
          <a:xfrm>
            <a:off x="2533344" y="2435994"/>
            <a:ext cx="484212" cy="266127"/>
          </a:xfrm>
          <a:prstGeom prst="rightArrow">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矩形 10"/>
          <p:cNvSpPr/>
          <p:nvPr/>
        </p:nvSpPr>
        <p:spPr>
          <a:xfrm>
            <a:off x="4361766" y="4911953"/>
            <a:ext cx="3830488" cy="461665"/>
          </a:xfrm>
          <a:prstGeom prst="rect">
            <a:avLst/>
          </a:prstGeom>
        </p:spPr>
        <p:txBody>
          <a:bodyPr wrap="square">
            <a:spAutoFit/>
          </a:bodyPr>
          <a:lstStyle/>
          <a:p>
            <a:pPr algn="ctr"/>
            <a:r>
              <a:rPr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机器挖掘得到的视觉模式</a:t>
            </a: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3991" y="1808855"/>
            <a:ext cx="5141033" cy="2912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标题 5"/>
          <p:cNvSpPr txBox="1">
            <a:spLocks/>
          </p:cNvSpPr>
          <p:nvPr/>
        </p:nvSpPr>
        <p:spPr>
          <a:xfrm>
            <a:off x="202644" y="126408"/>
            <a:ext cx="8703733" cy="657727"/>
          </a:xfrm>
          <a:prstGeom prst="rect">
            <a:avLst/>
          </a:prstGeom>
        </p:spPr>
        <p:txBody>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2800" b="0" dirty="0">
                <a:solidFill>
                  <a:srgbClr val="C00000"/>
                </a:solidFill>
                <a:latin typeface="Times New Roman" panose="02020603050405020304" pitchFamily="18" charset="0"/>
                <a:ea typeface="+mj-ea"/>
                <a:cs typeface="Times New Roman" panose="02020603050405020304" pitchFamily="18" charset="0"/>
              </a:rPr>
              <a:t>人工智能主流方法：联结主义（数据驱动的机器学习）</a:t>
            </a:r>
          </a:p>
        </p:txBody>
      </p:sp>
      <p:sp>
        <p:nvSpPr>
          <p:cNvPr id="2" name="矩形 1"/>
          <p:cNvSpPr/>
          <p:nvPr/>
        </p:nvSpPr>
        <p:spPr>
          <a:xfrm>
            <a:off x="2075765" y="957546"/>
            <a:ext cx="6396205" cy="369332"/>
          </a:xfrm>
          <a:prstGeom prst="rect">
            <a:avLst/>
          </a:prstGeom>
        </p:spPr>
        <p:txBody>
          <a:bodyPr wrap="square">
            <a:spAutoFit/>
          </a:bodyPr>
          <a:lstStyle/>
          <a:p>
            <a:r>
              <a:rPr lang="en-US" altLang="zh-CN" dirty="0"/>
              <a:t>Neurons that fire together, wire together (Donald Hebb)</a:t>
            </a:r>
            <a:endParaRPr lang="zh-CN" altLang="en-US" dirty="0"/>
          </a:p>
        </p:txBody>
      </p:sp>
    </p:spTree>
    <p:extLst>
      <p:ext uri="{BB962C8B-B14F-4D97-AF65-F5344CB8AC3E}">
        <p14:creationId xmlns:p14="http://schemas.microsoft.com/office/powerpoint/2010/main" val="127756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1923" y="4314209"/>
            <a:ext cx="1995122" cy="2021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7" descr="谷歌照片应用误把黑人标记成“大猩猩”"/>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4114" y="4354413"/>
            <a:ext cx="2420733" cy="18120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9065" y="1765881"/>
            <a:ext cx="2243574" cy="1508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组合 6">
            <a:extLst>
              <a:ext uri="{FF2B5EF4-FFF2-40B4-BE49-F238E27FC236}">
                <a16:creationId xmlns:a16="http://schemas.microsoft.com/office/drawing/2014/main" id="{9CF8743A-2168-4ABF-A4B6-390A89C8F634}"/>
              </a:ext>
            </a:extLst>
          </p:cNvPr>
          <p:cNvGrpSpPr/>
          <p:nvPr/>
        </p:nvGrpSpPr>
        <p:grpSpPr>
          <a:xfrm>
            <a:off x="3717559" y="1632557"/>
            <a:ext cx="2926541" cy="1788851"/>
            <a:chOff x="5812124" y="655966"/>
            <a:chExt cx="5987177" cy="4169284"/>
          </a:xfrm>
        </p:grpSpPr>
        <p:pic>
          <p:nvPicPr>
            <p:cNvPr id="8" name="Picture 2" descr="https://static01.nyt.com/images/2016/07/01/business/inside-tesla-accident-1467416244323/inside-tesla-accident-1467416244323-master495.png">
              <a:extLst>
                <a:ext uri="{FF2B5EF4-FFF2-40B4-BE49-F238E27FC236}">
                  <a16:creationId xmlns:a16="http://schemas.microsoft.com/office/drawing/2014/main" id="{56BA730A-CA6A-415C-86E2-D37A6520B1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2124" y="655966"/>
              <a:ext cx="5987177" cy="399145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8A4680C8-1092-4415-A4A1-884D4779661E}"/>
                </a:ext>
              </a:extLst>
            </p:cNvPr>
            <p:cNvSpPr/>
            <p:nvPr/>
          </p:nvSpPr>
          <p:spPr>
            <a:xfrm>
              <a:off x="7879016" y="4340750"/>
              <a:ext cx="2755401" cy="484500"/>
            </a:xfrm>
            <a:prstGeom prst="rect">
              <a:avLst/>
            </a:prstGeom>
          </p:spPr>
          <p:txBody>
            <a:bodyPr wrap="none">
              <a:spAutoFit/>
            </a:bodyPr>
            <a:lstStyle/>
            <a:p>
              <a:r>
                <a:rPr lang="en-US" altLang="zh-CN" sz="75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Source: The New York Times</a:t>
              </a:r>
              <a:endParaRPr lang="zh-CN" altLang="en-US" sz="751"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0" name="矩形 9"/>
          <p:cNvSpPr/>
          <p:nvPr/>
        </p:nvSpPr>
        <p:spPr>
          <a:xfrm>
            <a:off x="4451147" y="3833695"/>
            <a:ext cx="3454792" cy="369332"/>
          </a:xfrm>
          <a:prstGeom prst="rect">
            <a:avLst/>
          </a:prstGeom>
        </p:spPr>
        <p:txBody>
          <a:bodyPr wrap="none">
            <a:spAutoFit/>
          </a:bodyPr>
          <a:lstStyle/>
          <a:p>
            <a:r>
              <a:rPr lang="zh-CN" altLang="en-US"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特斯拉第一次车毁人亡</a:t>
            </a:r>
            <a:r>
              <a:rPr lang="en-US" altLang="zh-CN"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(2016.5.7)</a:t>
            </a:r>
            <a:endParaRPr lang="zh-CN" altLang="en-US"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矩形 10"/>
          <p:cNvSpPr/>
          <p:nvPr/>
        </p:nvSpPr>
        <p:spPr>
          <a:xfrm>
            <a:off x="229137" y="3895141"/>
            <a:ext cx="3743332" cy="369332"/>
          </a:xfrm>
          <a:prstGeom prst="rect">
            <a:avLst/>
          </a:prstGeom>
        </p:spPr>
        <p:txBody>
          <a:bodyPr wrap="none">
            <a:spAutoFit/>
          </a:bodyPr>
          <a:lstStyle/>
          <a:p>
            <a:r>
              <a:rPr lang="zh-CN" altLang="en-US"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多少台机器机可识别一只猫</a:t>
            </a:r>
            <a:r>
              <a:rPr lang="en-US" altLang="zh-CN"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(2012.6)</a:t>
            </a:r>
            <a:endParaRPr lang="zh-CN" altLang="en-US"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259" y="1416289"/>
            <a:ext cx="2923082" cy="439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941" y="1863755"/>
            <a:ext cx="2913311" cy="1990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479" y="1200454"/>
            <a:ext cx="1760633" cy="341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2795838" y="6316348"/>
            <a:ext cx="3570208" cy="369332"/>
          </a:xfrm>
          <a:prstGeom prst="rect">
            <a:avLst/>
          </a:prstGeom>
        </p:spPr>
        <p:txBody>
          <a:bodyPr wrap="none">
            <a:spAutoFit/>
          </a:bodyPr>
          <a:lstStyle/>
          <a:p>
            <a:r>
              <a:rPr lang="zh-CN" altLang="en-US"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谷歌公司的图像标注系统 </a:t>
            </a:r>
            <a:r>
              <a:rPr lang="en-US" altLang="zh-CN"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(2016.6)</a:t>
            </a:r>
            <a:endParaRPr lang="zh-CN" altLang="en-US"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标题 5"/>
          <p:cNvSpPr txBox="1">
            <a:spLocks/>
          </p:cNvSpPr>
          <p:nvPr/>
        </p:nvSpPr>
        <p:spPr>
          <a:xfrm>
            <a:off x="202644" y="126408"/>
            <a:ext cx="8703733" cy="657727"/>
          </a:xfrm>
          <a:prstGeom prst="rect">
            <a:avLst/>
          </a:prstGeom>
        </p:spPr>
        <p:txBody>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2800" b="0" dirty="0">
                <a:solidFill>
                  <a:srgbClr val="C00000"/>
                </a:solidFill>
                <a:latin typeface="Times New Roman" panose="02020603050405020304" pitchFamily="18" charset="0"/>
                <a:ea typeface="+mj-ea"/>
                <a:cs typeface="Times New Roman" panose="02020603050405020304" pitchFamily="18" charset="0"/>
              </a:rPr>
              <a:t>人工智能主流方法：联结主义（数据驱动的机器学习）</a:t>
            </a:r>
          </a:p>
        </p:txBody>
      </p:sp>
    </p:spTree>
    <p:extLst>
      <p:ext uri="{BB962C8B-B14F-4D97-AF65-F5344CB8AC3E}">
        <p14:creationId xmlns:p14="http://schemas.microsoft.com/office/powerpoint/2010/main" val="2097100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95"/>
          <p:cNvSpPr>
            <a:spLocks/>
          </p:cNvSpPr>
          <p:nvPr/>
        </p:nvSpPr>
        <p:spPr bwMode="auto">
          <a:xfrm>
            <a:off x="1723754" y="4938443"/>
            <a:ext cx="2074333" cy="892175"/>
          </a:xfrm>
          <a:prstGeom prst="roundRect">
            <a:avLst>
              <a:gd name="adj" fmla="val 16667"/>
            </a:avLst>
          </a:prstGeom>
          <a:ln>
            <a:headEnd/>
            <a:tailEnd/>
          </a:ln>
        </p:spPr>
        <p:style>
          <a:lnRef idx="1">
            <a:schemeClr val="accent2"/>
          </a:lnRef>
          <a:fillRef idx="3">
            <a:schemeClr val="accent2"/>
          </a:fillRef>
          <a:effectRef idx="2">
            <a:schemeClr val="accent2"/>
          </a:effectRef>
          <a:fontRef idx="minor">
            <a:schemeClr val="lt1"/>
          </a:fontRef>
        </p:style>
        <p:txBody>
          <a:bodyPr wrap="none" tIns="0" bIns="0" anchor="ct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9pPr>
          </a:lstStyle>
          <a:p>
            <a:pPr algn="ctr">
              <a:buFont typeface="Arial" panose="020B0604020202020204" pitchFamily="34" charset="0"/>
              <a:buNone/>
              <a:defRPr/>
            </a:pPr>
            <a:r>
              <a:rPr lang="zh-CN" altLang="en-US" sz="2000" b="1" dirty="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Times New Roman" pitchFamily="18" charset="0"/>
              </a:rPr>
              <a:t>用问题引导</a:t>
            </a:r>
            <a:endParaRPr lang="en-US" altLang="zh-CN" sz="2000" b="1" dirty="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Times New Roman" pitchFamily="18" charset="0"/>
            </a:endParaRPr>
          </a:p>
          <a:p>
            <a:pPr algn="ctr">
              <a:buFont typeface="Arial" panose="020B0604020202020204" pitchFamily="34" charset="0"/>
              <a:buNone/>
              <a:defRPr/>
            </a:pPr>
            <a:r>
              <a:rPr lang="zh-CN" altLang="en-US" sz="2000" b="1" dirty="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Times New Roman" pitchFamily="18" charset="0"/>
              </a:rPr>
              <a:t>（反馈牵引）</a:t>
            </a:r>
            <a:endParaRPr lang="en-US" altLang="zh-CN" sz="2000" b="1" dirty="0">
              <a:solidFill>
                <a:prstClr val="white"/>
              </a:solidFill>
              <a:latin typeface="Times New Roman" panose="02020603050405020304" pitchFamily="18" charset="0"/>
              <a:ea typeface="黑体" panose="02010609060101010101" pitchFamily="49" charset="-122"/>
              <a:cs typeface="Times New Roman" panose="02020603050405020304" pitchFamily="18" charset="0"/>
              <a:sym typeface="Times New Roman" pitchFamily="18" charset="0"/>
            </a:endParaRPr>
          </a:p>
        </p:txBody>
      </p:sp>
      <p:sp>
        <p:nvSpPr>
          <p:cNvPr id="5" name="上箭头 4"/>
          <p:cNvSpPr/>
          <p:nvPr/>
        </p:nvSpPr>
        <p:spPr bwMode="auto">
          <a:xfrm>
            <a:off x="2630480" y="4308894"/>
            <a:ext cx="260883" cy="539977"/>
          </a:xfrm>
          <a:prstGeom prst="upArrow">
            <a:avLst/>
          </a:prstGeom>
          <a:solidFill>
            <a:srgbClr val="FF996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endParaRPr lang="zh-CN" altLang="en-US" sz="2400" b="1">
              <a:solidFill>
                <a:srgbClr val="000066"/>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139"/>
          <p:cNvSpPr txBox="1"/>
          <p:nvPr/>
        </p:nvSpPr>
        <p:spPr>
          <a:xfrm>
            <a:off x="1452472" y="3338111"/>
            <a:ext cx="2639140" cy="970783"/>
          </a:xfrm>
          <a:prstGeom prst="roundRect">
            <a:avLst>
              <a:gd name="adj" fmla="val 12282"/>
            </a:avLst>
          </a:prstGeom>
        </p:spPr>
        <p:style>
          <a:lnRef idx="1">
            <a:schemeClr val="accent3"/>
          </a:lnRef>
          <a:fillRef idx="2">
            <a:schemeClr val="accent3"/>
          </a:fillRef>
          <a:effectRef idx="1">
            <a:schemeClr val="accent3"/>
          </a:effectRef>
          <a:fontRef idx="minor">
            <a:schemeClr val="dk1"/>
          </a:fontRef>
        </p:style>
        <p:txBody>
          <a:bodyPr wrap="square" rtlCol="0" anchor="ctr" anchorCtr="0">
            <a:noAutofit/>
          </a:bodyPr>
          <a:lstStyle/>
          <a:p>
            <a:pPr algn="ctr"/>
            <a:r>
              <a:rPr lang="zh-CN" altLang="en-US" sz="2400" spc="6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从经验中的策略学习</a:t>
            </a:r>
          </a:p>
        </p:txBody>
      </p:sp>
      <p:pic>
        <p:nvPicPr>
          <p:cNvPr id="7" name="Picture 2" descr="Diagram explaining the Reinforcement Learning model"/>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23882" y="1631780"/>
            <a:ext cx="2867730" cy="1706331"/>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5"/>
          <p:cNvSpPr txBox="1">
            <a:spLocks/>
          </p:cNvSpPr>
          <p:nvPr/>
        </p:nvSpPr>
        <p:spPr>
          <a:xfrm>
            <a:off x="343828" y="153664"/>
            <a:ext cx="8703733" cy="657727"/>
          </a:xfrm>
          <a:prstGeom prst="rect">
            <a:avLst/>
          </a:prstGeom>
        </p:spPr>
        <p:txBody>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2800" b="0" dirty="0">
                <a:solidFill>
                  <a:srgbClr val="C00000"/>
                </a:solidFill>
                <a:latin typeface="Times New Roman" panose="02020603050405020304" pitchFamily="18" charset="0"/>
                <a:ea typeface="+mj-ea"/>
                <a:cs typeface="Times New Roman" panose="02020603050405020304" pitchFamily="18" charset="0"/>
              </a:rPr>
              <a:t>人工智能主流方法：行为主义（从经验中学习）</a:t>
            </a:r>
          </a:p>
        </p:txBody>
      </p:sp>
      <p:sp>
        <p:nvSpPr>
          <p:cNvPr id="11" name="矩形 10"/>
          <p:cNvSpPr/>
          <p:nvPr/>
        </p:nvSpPr>
        <p:spPr>
          <a:xfrm>
            <a:off x="4867738" y="4154214"/>
            <a:ext cx="3538847" cy="707886"/>
          </a:xfrm>
          <a:prstGeom prst="rect">
            <a:avLst/>
          </a:prstGeom>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如果有一个人能够寻找到加西亚将军的话，他就是罗文</a:t>
            </a:r>
          </a:p>
        </p:txBody>
      </p:sp>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436" y="1948614"/>
            <a:ext cx="1903607" cy="2000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2891363" y="969899"/>
            <a:ext cx="3070071" cy="400110"/>
          </a:xfrm>
          <a:prstGeom prst="rect">
            <a:avLst/>
          </a:prstGeom>
        </p:spPr>
        <p:txBody>
          <a:bodyPr wrap="none">
            <a:spAutoFit/>
          </a:bodyPr>
          <a:lstStyle/>
          <a:p>
            <a:r>
              <a:rPr lang="zh-CN" altLang="zh-CN" sz="2000" dirty="0"/>
              <a:t>谋定而后动，知止而有得 </a:t>
            </a:r>
          </a:p>
        </p:txBody>
      </p:sp>
    </p:spTree>
    <p:extLst>
      <p:ext uri="{BB962C8B-B14F-4D97-AF65-F5344CB8AC3E}">
        <p14:creationId xmlns:p14="http://schemas.microsoft.com/office/powerpoint/2010/main" val="132971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194" y="2371051"/>
            <a:ext cx="2452332" cy="1243887"/>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985" y="3748994"/>
            <a:ext cx="2452332" cy="1105644"/>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5450" y="2657675"/>
            <a:ext cx="3771900" cy="1914525"/>
          </a:xfrm>
          <a:prstGeom prst="rect">
            <a:avLst/>
          </a:prstGeom>
        </p:spPr>
      </p:pic>
      <p:sp>
        <p:nvSpPr>
          <p:cNvPr id="9" name="标题 5"/>
          <p:cNvSpPr txBox="1">
            <a:spLocks/>
          </p:cNvSpPr>
          <p:nvPr/>
        </p:nvSpPr>
        <p:spPr>
          <a:xfrm>
            <a:off x="343828" y="153664"/>
            <a:ext cx="8703733" cy="657727"/>
          </a:xfrm>
          <a:prstGeom prst="rect">
            <a:avLst/>
          </a:prstGeom>
        </p:spPr>
        <p:txBody>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2800" b="0" dirty="0">
                <a:solidFill>
                  <a:srgbClr val="C00000"/>
                </a:solidFill>
                <a:latin typeface="Times New Roman" panose="02020603050405020304" pitchFamily="18" charset="0"/>
                <a:ea typeface="+mj-ea"/>
                <a:cs typeface="Times New Roman" panose="02020603050405020304" pitchFamily="18" charset="0"/>
              </a:rPr>
              <a:t>人工智能主流方法：行为主义（从经验中学习）</a:t>
            </a:r>
          </a:p>
        </p:txBody>
      </p:sp>
    </p:spTree>
    <p:extLst>
      <p:ext uri="{BB962C8B-B14F-4D97-AF65-F5344CB8AC3E}">
        <p14:creationId xmlns:p14="http://schemas.microsoft.com/office/powerpoint/2010/main" val="4289791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3529" y="1959483"/>
            <a:ext cx="4119700" cy="2946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3" name="矩形 12"/>
              <p:cNvSpPr/>
              <p:nvPr/>
            </p:nvSpPr>
            <p:spPr>
              <a:xfrm>
                <a:off x="4297842" y="5153289"/>
                <a:ext cx="2321284" cy="956480"/>
              </a:xfrm>
              <a:prstGeom prst="rect">
                <a:avLst/>
              </a:prstGeom>
            </p:spPr>
            <p:txBody>
              <a:bodyPr wrap="square">
                <a:spAutoFit/>
              </a:body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监督学习：</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16</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万人类选手棋局（约</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3000</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万棋谱）</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围棋方格：</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19*19=361</a:t>
                </a:r>
              </a:p>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可产生的序贯落子</a:t>
                </a:r>
                <a14:m>
                  <m:oMath xmlns:m="http://schemas.openxmlformats.org/officeDocument/2006/math">
                    <m:sSup>
                      <m:sSupPr>
                        <m:ctrlPr>
                          <a:rPr lang="en-US" altLang="zh-CN" sz="1400" i="1"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400" b="0" i="1" smtClean="0">
                            <a:latin typeface="Cambria Math"/>
                            <a:ea typeface="黑体" panose="02010609060101010101" pitchFamily="49" charset="-122"/>
                            <a:cs typeface="Times New Roman" panose="02020603050405020304" pitchFamily="18" charset="0"/>
                          </a:rPr>
                          <m:t>250</m:t>
                        </m:r>
                      </m:e>
                      <m:sup>
                        <m:r>
                          <a:rPr lang="en-US" altLang="zh-CN" sz="1400" b="0" i="1" smtClean="0">
                            <a:latin typeface="Cambria Math"/>
                            <a:ea typeface="黑体" panose="02010609060101010101" pitchFamily="49" charset="-122"/>
                            <a:cs typeface="Times New Roman" panose="02020603050405020304" pitchFamily="18" charset="0"/>
                          </a:rPr>
                          <m:t>150</m:t>
                        </m:r>
                      </m:sup>
                    </m:sSup>
                  </m:oMath>
                </a14:m>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4297842" y="3864965"/>
                <a:ext cx="2321283" cy="956480"/>
              </a:xfrm>
              <a:prstGeom prst="rect">
                <a:avLst/>
              </a:prstGeom>
              <a:blipFill rotWithShape="1">
                <a:blip r:embed="rId3"/>
                <a:stretch>
                  <a:fillRect l="-525" t="-1274" r="-1050" b="-4459"/>
                </a:stretch>
              </a:blipFill>
            </p:spPr>
            <p:txBody>
              <a:bodyPr/>
              <a:lstStyle/>
              <a:p>
                <a:r>
                  <a:rPr lang="zh-CN" altLang="en-US">
                    <a:noFill/>
                  </a:rPr>
                  <a:t> </a:t>
                </a:r>
              </a:p>
            </p:txBody>
          </p:sp>
        </mc:Fallback>
      </mc:AlternateContent>
      <p:sp>
        <p:nvSpPr>
          <p:cNvPr id="14" name="矩形 13"/>
          <p:cNvSpPr/>
          <p:nvPr/>
        </p:nvSpPr>
        <p:spPr>
          <a:xfrm>
            <a:off x="6728987" y="5097008"/>
            <a:ext cx="1854092" cy="523220"/>
          </a:xfrm>
          <a:prstGeom prst="rect">
            <a:avLst/>
          </a:prstGeom>
        </p:spPr>
        <p:txBody>
          <a:bodyPr wrap="square">
            <a:spAutoFit/>
          </a:body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强化学习：机器对弈产生数以万计棋局</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矩形 14"/>
          <p:cNvSpPr/>
          <p:nvPr/>
        </p:nvSpPr>
        <p:spPr>
          <a:xfrm>
            <a:off x="5310747" y="1038891"/>
            <a:ext cx="2012923" cy="461665"/>
          </a:xfrm>
          <a:prstGeom prst="rect">
            <a:avLst/>
          </a:prstGeom>
        </p:spPr>
        <p:txBody>
          <a:bodyPr wrap="square">
            <a:spAutoFit/>
          </a:bodyPr>
          <a:lstStyle/>
          <a:p>
            <a:pPr>
              <a:lnSpc>
                <a:spcPct val="150000"/>
              </a:lnSpc>
              <a:buFont typeface="Arial" panose="020B0604020202020204" pitchFamily="34" charset="0"/>
              <a:buNone/>
            </a:pP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第一代 </a:t>
            </a:r>
            <a:r>
              <a:rPr lang="en-US" altLang="zh-CN" sz="1600" b="1" dirty="0" err="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AlphaGo</a:t>
            </a:r>
            <a:endParaRPr lang="zh-CN" altLang="en-US" sz="16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542" y="1959482"/>
            <a:ext cx="3821503" cy="3716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标题 1"/>
          <p:cNvSpPr>
            <a:spLocks noGrp="1"/>
          </p:cNvSpPr>
          <p:nvPr>
            <p:ph type="title"/>
          </p:nvPr>
        </p:nvSpPr>
        <p:spPr>
          <a:xfrm>
            <a:off x="241542" y="156930"/>
            <a:ext cx="8450766" cy="657727"/>
          </a:xfrm>
        </p:spPr>
        <p:txBody>
          <a:bodyPr>
            <a:noAutofit/>
          </a:bodyPr>
          <a:lstStyle/>
          <a:p>
            <a:r>
              <a:rPr lang="zh-CN" altLang="en-US" sz="1800" b="1" dirty="0">
                <a:latin typeface="+mn-lt"/>
                <a:ea typeface="微软雅黑" panose="020B0503020204020204" pitchFamily="34" charset="-122"/>
                <a:cs typeface="+mn-cs"/>
              </a:rPr>
              <a:t>从</a:t>
            </a:r>
            <a:r>
              <a:rPr lang="en-US" altLang="zh-CN" sz="1800" b="1" dirty="0" err="1">
                <a:latin typeface="+mn-lt"/>
                <a:ea typeface="微软雅黑" panose="020B0503020204020204" pitchFamily="34" charset="-122"/>
                <a:cs typeface="+mn-cs"/>
              </a:rPr>
              <a:t>AlphaGo</a:t>
            </a:r>
            <a:r>
              <a:rPr lang="zh-CN" altLang="en-US" sz="1800" b="1" dirty="0">
                <a:latin typeface="+mn-lt"/>
                <a:ea typeface="微软雅黑" panose="020B0503020204020204" pitchFamily="34" charset="-122"/>
                <a:cs typeface="+mn-cs"/>
              </a:rPr>
              <a:t>到 </a:t>
            </a:r>
            <a:r>
              <a:rPr lang="en-US" altLang="zh-CN" sz="1800" b="1" dirty="0" err="1">
                <a:latin typeface="+mn-lt"/>
                <a:ea typeface="微软雅黑" panose="020B0503020204020204" pitchFamily="34" charset="-122"/>
                <a:cs typeface="+mn-cs"/>
              </a:rPr>
              <a:t>AlphaGo</a:t>
            </a:r>
            <a:r>
              <a:rPr lang="en-US" altLang="zh-CN" sz="1800" b="1" dirty="0">
                <a:latin typeface="+mn-lt"/>
                <a:ea typeface="微软雅黑" panose="020B0503020204020204" pitchFamily="34" charset="-122"/>
                <a:cs typeface="+mn-cs"/>
              </a:rPr>
              <a:t> Zero(</a:t>
            </a:r>
            <a:r>
              <a:rPr lang="zh-CN" altLang="en-US" sz="1800" b="1" dirty="0">
                <a:latin typeface="+mn-lt"/>
                <a:ea typeface="微软雅黑" panose="020B0503020204020204" pitchFamily="34" charset="-122"/>
                <a:cs typeface="+mn-cs"/>
              </a:rPr>
              <a:t>元</a:t>
            </a:r>
            <a:r>
              <a:rPr lang="en-US" altLang="zh-CN" sz="1800" b="1" dirty="0">
                <a:latin typeface="+mn-lt"/>
                <a:ea typeface="微软雅黑" panose="020B0503020204020204" pitchFamily="34" charset="-122"/>
                <a:cs typeface="+mn-cs"/>
              </a:rPr>
              <a:t>)</a:t>
            </a:r>
            <a:r>
              <a:rPr lang="zh-CN" altLang="en-US" sz="1800" b="1" dirty="0">
                <a:latin typeface="+mn-lt"/>
                <a:ea typeface="微软雅黑" panose="020B0503020204020204" pitchFamily="34" charset="-122"/>
                <a:cs typeface="+mn-cs"/>
              </a:rPr>
              <a:t>：典型的规则、数据和行为相互协调的智能算法</a:t>
            </a:r>
          </a:p>
        </p:txBody>
      </p:sp>
    </p:spTree>
    <p:extLst>
      <p:ext uri="{BB962C8B-B14F-4D97-AF65-F5344CB8AC3E}">
        <p14:creationId xmlns:p14="http://schemas.microsoft.com/office/powerpoint/2010/main" val="3828747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a:spLocks noGrp="1"/>
          </p:cNvSpPr>
          <p:nvPr>
            <p:ph type="title"/>
          </p:nvPr>
        </p:nvSpPr>
        <p:spPr>
          <a:xfrm>
            <a:off x="611412" y="156930"/>
            <a:ext cx="7507707" cy="657727"/>
          </a:xfrm>
        </p:spPr>
        <p:txBody>
          <a:bodyPr>
            <a:noAutofit/>
          </a:bodyPr>
          <a:lstStyle/>
          <a:p>
            <a:r>
              <a:rPr lang="zh-CN" altLang="en-US" sz="1800" b="1" dirty="0">
                <a:latin typeface="+mn-lt"/>
                <a:ea typeface="微软雅黑" panose="020B0503020204020204" pitchFamily="34" charset="-122"/>
                <a:cs typeface="+mn-cs"/>
              </a:rPr>
              <a:t>从</a:t>
            </a:r>
            <a:r>
              <a:rPr lang="en-US" altLang="zh-CN" sz="1800" b="1" dirty="0" err="1">
                <a:latin typeface="+mn-lt"/>
                <a:ea typeface="微软雅黑" panose="020B0503020204020204" pitchFamily="34" charset="-122"/>
                <a:cs typeface="+mn-cs"/>
              </a:rPr>
              <a:t>AlphaGo</a:t>
            </a:r>
            <a:r>
              <a:rPr lang="zh-CN" altLang="en-US" sz="1800" b="1" dirty="0">
                <a:latin typeface="+mn-lt"/>
                <a:ea typeface="微软雅黑" panose="020B0503020204020204" pitchFamily="34" charset="-122"/>
                <a:cs typeface="+mn-cs"/>
              </a:rPr>
              <a:t>到 </a:t>
            </a:r>
            <a:r>
              <a:rPr lang="en-US" altLang="zh-CN" sz="1800" b="1" dirty="0" err="1">
                <a:latin typeface="+mn-lt"/>
                <a:ea typeface="微软雅黑" panose="020B0503020204020204" pitchFamily="34" charset="-122"/>
                <a:cs typeface="+mn-cs"/>
              </a:rPr>
              <a:t>AlphaGo</a:t>
            </a:r>
            <a:r>
              <a:rPr lang="en-US" altLang="zh-CN" sz="1800" b="1" dirty="0">
                <a:latin typeface="+mn-lt"/>
                <a:ea typeface="微软雅黑" panose="020B0503020204020204" pitchFamily="34" charset="-122"/>
                <a:cs typeface="+mn-cs"/>
              </a:rPr>
              <a:t> Zero(</a:t>
            </a:r>
            <a:r>
              <a:rPr lang="zh-CN" altLang="en-US" sz="1800" b="1" dirty="0">
                <a:latin typeface="+mn-lt"/>
                <a:ea typeface="微软雅黑" panose="020B0503020204020204" pitchFamily="34" charset="-122"/>
                <a:cs typeface="+mn-cs"/>
              </a:rPr>
              <a:t>元</a:t>
            </a:r>
            <a:r>
              <a:rPr lang="en-US" altLang="zh-CN" sz="1800" b="1" dirty="0">
                <a:latin typeface="+mn-lt"/>
                <a:ea typeface="微软雅黑" panose="020B0503020204020204" pitchFamily="34" charset="-122"/>
                <a:cs typeface="+mn-cs"/>
              </a:rPr>
              <a:t>)</a:t>
            </a:r>
            <a:endParaRPr lang="zh-CN" altLang="en-US" sz="1800" b="1" dirty="0">
              <a:latin typeface="+mn-lt"/>
              <a:ea typeface="微软雅黑" panose="020B0503020204020204" pitchFamily="34" charset="-122"/>
              <a:cs typeface="+mn-cs"/>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549" y="1350583"/>
            <a:ext cx="1674283" cy="2469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圆角矩形 6"/>
          <p:cNvSpPr/>
          <p:nvPr/>
        </p:nvSpPr>
        <p:spPr bwMode="auto">
          <a:xfrm>
            <a:off x="1744133" y="3964701"/>
            <a:ext cx="812800" cy="558701"/>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6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  </a:t>
            </a:r>
            <a:r>
              <a:rPr lang="zh-CN" altLang="en-US" sz="1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当前棋面</a:t>
            </a:r>
            <a:endParaRPr lang="en-US" altLang="zh-CN" sz="1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p:txBody>
      </p:sp>
      <p:sp>
        <p:nvSpPr>
          <p:cNvPr id="2" name="右箭头 1"/>
          <p:cNvSpPr/>
          <p:nvPr/>
        </p:nvSpPr>
        <p:spPr>
          <a:xfrm>
            <a:off x="3022126" y="2292815"/>
            <a:ext cx="723900" cy="4064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grpSp>
        <p:nvGrpSpPr>
          <p:cNvPr id="8" name="组合 7"/>
          <p:cNvGrpSpPr/>
          <p:nvPr/>
        </p:nvGrpSpPr>
        <p:grpSpPr>
          <a:xfrm>
            <a:off x="1804830" y="4647213"/>
            <a:ext cx="691407" cy="369332"/>
            <a:chOff x="1434842" y="4106239"/>
            <a:chExt cx="691407" cy="277000"/>
          </a:xfrm>
        </p:grpSpPr>
        <p:sp>
          <p:nvSpPr>
            <p:cNvPr id="3" name="TextBox 2"/>
            <p:cNvSpPr txBox="1"/>
            <p:nvPr/>
          </p:nvSpPr>
          <p:spPr>
            <a:xfrm>
              <a:off x="1680891" y="4106239"/>
              <a:ext cx="184731" cy="277000"/>
            </a:xfrm>
            <a:prstGeom prst="rect">
              <a:avLst/>
            </a:prstGeom>
            <a:noFill/>
          </p:spPr>
          <p:txBody>
            <a:bodyPr wrap="none" rtlCol="0">
              <a:spAutoFit/>
            </a:bodyPr>
            <a:lstStyle/>
            <a:p>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4" name="矩形 3"/>
                <p:cNvSpPr/>
                <p:nvPr/>
              </p:nvSpPr>
              <p:spPr>
                <a:xfrm>
                  <a:off x="1434842" y="4115107"/>
                  <a:ext cx="691407" cy="230834"/>
                </a:xfrm>
                <a:prstGeom prst="rect">
                  <a:avLst/>
                </a:prstGeom>
              </p:spPr>
              <p:txBody>
                <a:bodyPr wrap="none">
                  <a:spAutoFit/>
                </a:bodyPr>
                <a:lstStyle/>
                <a:p>
                  <a:pPr algn="ctr"/>
                  <a:r>
                    <a:rPr lang="zh-CN" altLang="en-US" sz="1400" dirty="0">
                      <a:latin typeface="黑体" panose="02010609060101010101" pitchFamily="49" charset="-122"/>
                      <a:ea typeface="黑体" panose="02010609060101010101" pitchFamily="49" charset="-122"/>
                    </a:rPr>
                    <a:t>状态</a:t>
                  </a:r>
                  <a14:m>
                    <m:oMath xmlns:m="http://schemas.openxmlformats.org/officeDocument/2006/math">
                      <m:sSub>
                        <m:sSubPr>
                          <m:ctrlPr>
                            <a:rPr lang="en-US" altLang="zh-CN" sz="1400" i="1">
                              <a:latin typeface="Cambria Math" panose="02040503050406030204" pitchFamily="18" charset="0"/>
                              <a:ea typeface="黑体" pitchFamily="49" charset="-122"/>
                            </a:rPr>
                          </m:ctrlPr>
                        </m:sSubPr>
                        <m:e>
                          <m:r>
                            <a:rPr lang="en-US" altLang="zh-CN" sz="1400" i="1">
                              <a:latin typeface="Cambria Math"/>
                              <a:ea typeface="黑体" pitchFamily="49" charset="-122"/>
                            </a:rPr>
                            <m:t>𝑠</m:t>
                          </m:r>
                        </m:e>
                        <m:sub>
                          <m:r>
                            <a:rPr lang="en-US" altLang="zh-CN" sz="1400" i="1">
                              <a:latin typeface="Cambria Math"/>
                              <a:ea typeface="黑体" pitchFamily="49" charset="-122"/>
                            </a:rPr>
                            <m:t>𝑡</m:t>
                          </m:r>
                        </m:sub>
                      </m:sSub>
                    </m:oMath>
                  </a14:m>
                  <a:endParaRPr lang="zh-CN" altLang="en-US" sz="1400" dirty="0">
                    <a:ea typeface="黑体"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1434841" y="4115107"/>
                  <a:ext cx="691408" cy="307777"/>
                </a:xfrm>
                <a:prstGeom prst="rect">
                  <a:avLst/>
                </a:prstGeom>
                <a:blipFill rotWithShape="1">
                  <a:blip r:embed="rId4"/>
                  <a:stretch>
                    <a:fillRect l="-1770" t="-5882" b="-1372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1" name="矩形 10"/>
              <p:cNvSpPr/>
              <p:nvPr/>
            </p:nvSpPr>
            <p:spPr>
              <a:xfrm>
                <a:off x="2952672" y="1832620"/>
                <a:ext cx="711798" cy="307777"/>
              </a:xfrm>
              <a:prstGeom prst="rect">
                <a:avLst/>
              </a:prstGeom>
            </p:spPr>
            <p:txBody>
              <a:bodyPr wrap="none">
                <a:spAutoFit/>
              </a:bodyPr>
              <a:lstStyle/>
              <a:p>
                <a:r>
                  <a:rPr lang="zh-CN" altLang="en-US" sz="1400" dirty="0">
                    <a:latin typeface="黑体" panose="02010609060101010101" pitchFamily="49" charset="-122"/>
                    <a:ea typeface="黑体" panose="02010609060101010101" pitchFamily="49" charset="-122"/>
                  </a:rPr>
                  <a:t>行动</a:t>
                </a:r>
                <a14:m>
                  <m:oMath xmlns:m="http://schemas.openxmlformats.org/officeDocument/2006/math">
                    <m:sSub>
                      <m:sSubPr>
                        <m:ctrlPr>
                          <a:rPr lang="en-US" altLang="zh-CN" sz="1400" i="1">
                            <a:latin typeface="Cambria Math" panose="02040503050406030204" pitchFamily="18" charset="0"/>
                            <a:ea typeface="黑体" pitchFamily="49" charset="-122"/>
                          </a:rPr>
                        </m:ctrlPr>
                      </m:sSubPr>
                      <m:e>
                        <m:r>
                          <a:rPr lang="en-US" altLang="zh-CN" sz="1400" i="1">
                            <a:latin typeface="Cambria Math"/>
                            <a:ea typeface="黑体" pitchFamily="49" charset="-122"/>
                          </a:rPr>
                          <m:t>𝑎</m:t>
                        </m:r>
                      </m:e>
                      <m:sub>
                        <m:r>
                          <a:rPr lang="en-US" altLang="zh-CN" sz="1400" i="1">
                            <a:latin typeface="Cambria Math"/>
                            <a:ea typeface="黑体" pitchFamily="49" charset="-122"/>
                          </a:rPr>
                          <m:t>𝑡</m:t>
                        </m:r>
                      </m:sub>
                    </m:sSub>
                  </m:oMath>
                </a14:m>
                <a:endParaRPr lang="zh-CN" altLang="en-US" sz="1400" dirty="0">
                  <a:latin typeface="黑体" panose="02010609060101010101" pitchFamily="49" charset="-122"/>
                  <a:ea typeface="黑体" panose="02010609060101010101" pitchFamily="49"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2952671" y="1374463"/>
                <a:ext cx="711798" cy="307777"/>
              </a:xfrm>
              <a:prstGeom prst="rect">
                <a:avLst/>
              </a:prstGeom>
              <a:blipFill rotWithShape="1">
                <a:blip r:embed="rId5"/>
                <a:stretch>
                  <a:fillRect l="-1709" t="-3922" b="-15686"/>
                </a:stretch>
              </a:blipFill>
            </p:spPr>
            <p:txBody>
              <a:bodyPr/>
              <a:lstStyle/>
              <a:p>
                <a:r>
                  <a:rPr lang="zh-CN" altLang="en-US">
                    <a:noFill/>
                  </a:rPr>
                  <a:t> </a:t>
                </a:r>
              </a:p>
            </p:txBody>
          </p:sp>
        </mc:Fallback>
      </mc:AlternateContent>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8394" y="1353015"/>
            <a:ext cx="1719637" cy="2467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7" name="组合 16"/>
          <p:cNvGrpSpPr/>
          <p:nvPr/>
        </p:nvGrpSpPr>
        <p:grpSpPr>
          <a:xfrm>
            <a:off x="4266289" y="4603173"/>
            <a:ext cx="861326" cy="373452"/>
            <a:chOff x="1211753" y="4103149"/>
            <a:chExt cx="861325" cy="280089"/>
          </a:xfrm>
        </p:grpSpPr>
        <p:sp>
          <p:nvSpPr>
            <p:cNvPr id="18" name="TextBox 17"/>
            <p:cNvSpPr txBox="1"/>
            <p:nvPr/>
          </p:nvSpPr>
          <p:spPr>
            <a:xfrm>
              <a:off x="1680891" y="4106239"/>
              <a:ext cx="184731" cy="276999"/>
            </a:xfrm>
            <a:prstGeom prst="rect">
              <a:avLst/>
            </a:prstGeom>
            <a:noFill/>
          </p:spPr>
          <p:txBody>
            <a:bodyPr wrap="none" rtlCol="0">
              <a:spAutoFit/>
            </a:bodyPr>
            <a:lstStyle/>
            <a:p>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19" name="矩形 18"/>
                <p:cNvSpPr/>
                <p:nvPr/>
              </p:nvSpPr>
              <p:spPr>
                <a:xfrm>
                  <a:off x="1211753" y="4103149"/>
                  <a:ext cx="861325" cy="230833"/>
                </a:xfrm>
                <a:prstGeom prst="rect">
                  <a:avLst/>
                </a:prstGeom>
              </p:spPr>
              <p:txBody>
                <a:bodyPr wrap="none">
                  <a:spAutoFit/>
                </a:bodyPr>
                <a:lstStyle/>
                <a:p>
                  <a:r>
                    <a:rPr lang="zh-CN" altLang="en-US" sz="1400" dirty="0">
                      <a:latin typeface="黑体" panose="02010609060101010101" pitchFamily="49" charset="-122"/>
                      <a:ea typeface="黑体" panose="02010609060101010101" pitchFamily="49" charset="-122"/>
                    </a:rPr>
                    <a:t>状态</a:t>
                  </a:r>
                  <a14:m>
                    <m:oMath xmlns:m="http://schemas.openxmlformats.org/officeDocument/2006/math">
                      <m:sSub>
                        <m:sSubPr>
                          <m:ctrlPr>
                            <a:rPr lang="en-US" altLang="zh-CN" sz="1400" i="1">
                              <a:latin typeface="Cambria Math" panose="02040503050406030204" pitchFamily="18" charset="0"/>
                              <a:ea typeface="黑体" pitchFamily="49" charset="-122"/>
                            </a:rPr>
                          </m:ctrlPr>
                        </m:sSubPr>
                        <m:e>
                          <m:r>
                            <a:rPr lang="en-US" altLang="zh-CN" sz="1400" i="1">
                              <a:latin typeface="Cambria Math"/>
                              <a:ea typeface="黑体" pitchFamily="49" charset="-122"/>
                            </a:rPr>
                            <m:t>𝑠</m:t>
                          </m:r>
                        </m:e>
                        <m:sub>
                          <m:r>
                            <a:rPr lang="en-US" altLang="zh-CN" sz="1400" i="1">
                              <a:latin typeface="Cambria Math"/>
                              <a:ea typeface="黑体" pitchFamily="49" charset="-122"/>
                            </a:rPr>
                            <m:t>𝑡</m:t>
                          </m:r>
                          <m:r>
                            <a:rPr lang="en-US" altLang="zh-CN" sz="1400" i="1">
                              <a:latin typeface="Cambria Math"/>
                              <a:ea typeface="黑体" pitchFamily="49" charset="-122"/>
                            </a:rPr>
                            <m:t>+1</m:t>
                          </m:r>
                        </m:sub>
                      </m:sSub>
                    </m:oMath>
                  </a14:m>
                  <a:endParaRPr lang="zh-CN" altLang="en-US" sz="1400" dirty="0">
                    <a:ea typeface="黑体" pitchFamily="49" charset="-122"/>
                  </a:endParaRPr>
                </a:p>
              </p:txBody>
            </p:sp>
          </mc:Choice>
          <mc:Fallback xmlns="">
            <p:sp>
              <p:nvSpPr>
                <p:cNvPr id="19" name="矩形 18"/>
                <p:cNvSpPr>
                  <a:spLocks noRot="1" noChangeAspect="1" noMove="1" noResize="1" noEditPoints="1" noAdjustHandles="1" noChangeArrowheads="1" noChangeShapeType="1" noTextEdit="1"/>
                </p:cNvSpPr>
                <p:nvPr/>
              </p:nvSpPr>
              <p:spPr>
                <a:xfrm>
                  <a:off x="1211753" y="4103149"/>
                  <a:ext cx="861326" cy="307777"/>
                </a:xfrm>
                <a:prstGeom prst="rect">
                  <a:avLst/>
                </a:prstGeom>
                <a:blipFill rotWithShape="1">
                  <a:blip r:embed="rId7"/>
                  <a:stretch>
                    <a:fillRect l="-2128" t="-5882" b="-13725"/>
                  </a:stretch>
                </a:blipFill>
              </p:spPr>
              <p:txBody>
                <a:bodyPr/>
                <a:lstStyle/>
                <a:p>
                  <a:r>
                    <a:rPr lang="zh-CN" altLang="en-US">
                      <a:noFill/>
                    </a:rPr>
                    <a:t> </a:t>
                  </a:r>
                </a:p>
              </p:txBody>
            </p:sp>
          </mc:Fallback>
        </mc:AlternateContent>
      </p:grpSp>
      <p:sp>
        <p:nvSpPr>
          <p:cNvPr id="20" name="右箭头 19"/>
          <p:cNvSpPr/>
          <p:nvPr/>
        </p:nvSpPr>
        <p:spPr>
          <a:xfrm>
            <a:off x="5594349" y="2229915"/>
            <a:ext cx="882651" cy="4064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23" name="矩形 22"/>
              <p:cNvSpPr/>
              <p:nvPr/>
            </p:nvSpPr>
            <p:spPr>
              <a:xfrm>
                <a:off x="5473373" y="1796254"/>
                <a:ext cx="971484" cy="553998"/>
              </a:xfrm>
              <a:prstGeom prst="rect">
                <a:avLst/>
              </a:prstGeom>
            </p:spPr>
            <p:txBody>
              <a:bodyPr wrap="none">
                <a:spAutoFit/>
              </a:bodyPr>
              <a:lstStyle/>
              <a:p>
                <a:r>
                  <a:rPr lang="zh-CN" altLang="en-US" sz="1400" dirty="0">
                    <a:latin typeface="黑体" panose="02010609060101010101" pitchFamily="49" charset="-122"/>
                    <a:ea typeface="黑体" panose="02010609060101010101" pitchFamily="49" charset="-122"/>
                  </a:rPr>
                  <a:t> 行动</a:t>
                </a:r>
                <a14:m>
                  <m:oMath xmlns:m="http://schemas.openxmlformats.org/officeDocument/2006/math">
                    <m:sSub>
                      <m:sSubPr>
                        <m:ctrlPr>
                          <a:rPr lang="en-US" altLang="zh-CN" sz="1400" i="1">
                            <a:latin typeface="Cambria Math" panose="02040503050406030204" pitchFamily="18" charset="0"/>
                            <a:ea typeface="黑体" pitchFamily="49" charset="-122"/>
                          </a:rPr>
                        </m:ctrlPr>
                      </m:sSubPr>
                      <m:e>
                        <m:r>
                          <a:rPr lang="en-US" altLang="zh-CN" sz="1400" i="1">
                            <a:latin typeface="Cambria Math"/>
                            <a:ea typeface="黑体" pitchFamily="49" charset="-122"/>
                          </a:rPr>
                          <m:t>𝑎</m:t>
                        </m:r>
                      </m:e>
                      <m:sub>
                        <m:r>
                          <a:rPr lang="en-US" altLang="zh-CN" sz="1400" i="1">
                            <a:latin typeface="Cambria Math"/>
                            <a:ea typeface="黑体" pitchFamily="49" charset="-122"/>
                          </a:rPr>
                          <m:t>𝑡</m:t>
                        </m:r>
                        <m:r>
                          <a:rPr lang="en-US" altLang="zh-CN" sz="1400" i="1">
                            <a:latin typeface="Cambria Math"/>
                            <a:ea typeface="黑体" pitchFamily="49" charset="-122"/>
                          </a:rPr>
                          <m:t>+1</m:t>
                        </m:r>
                      </m:sub>
                    </m:sSub>
                  </m:oMath>
                </a14:m>
                <a:endParaRPr lang="zh-CN" altLang="en-US" sz="1400" dirty="0">
                  <a:ea typeface="黑体" pitchFamily="49" charset="-122"/>
                </a:endParaRPr>
              </a:p>
              <a:p>
                <a:endParaRPr lang="zh-CN" altLang="en-US" sz="1600" dirty="0">
                  <a:latin typeface="黑体" panose="02010609060101010101" pitchFamily="49" charset="-122"/>
                  <a:ea typeface="黑体" panose="02010609060101010101" pitchFamily="49" charset="-122"/>
                </a:endParaRPr>
              </a:p>
            </p:txBody>
          </p:sp>
        </mc:Choice>
        <mc:Fallback xmlns="">
          <p:sp>
            <p:nvSpPr>
              <p:cNvPr id="23" name="矩形 22"/>
              <p:cNvSpPr>
                <a:spLocks noRot="1" noChangeAspect="1" noMove="1" noResize="1" noEditPoints="1" noAdjustHandles="1" noChangeArrowheads="1" noChangeShapeType="1" noTextEdit="1"/>
              </p:cNvSpPr>
              <p:nvPr/>
            </p:nvSpPr>
            <p:spPr>
              <a:xfrm>
                <a:off x="5473374" y="1347190"/>
                <a:ext cx="971484" cy="553998"/>
              </a:xfrm>
              <a:prstGeom prst="rect">
                <a:avLst/>
              </a:prstGeom>
              <a:blipFill rotWithShape="1">
                <a:blip r:embed="rId8"/>
                <a:stretch>
                  <a:fillRect t="-3297"/>
                </a:stretch>
              </a:blipFill>
            </p:spPr>
            <p:txBody>
              <a:bodyPr/>
              <a:lstStyle/>
              <a:p>
                <a:r>
                  <a:rPr lang="zh-CN" altLang="en-US">
                    <a:noFill/>
                  </a:rPr>
                  <a:t> </a:t>
                </a:r>
              </a:p>
            </p:txBody>
          </p:sp>
        </mc:Fallback>
      </mc:AlternateContent>
      <p:sp>
        <p:nvSpPr>
          <p:cNvPr id="10" name="矩形 9"/>
          <p:cNvSpPr/>
          <p:nvPr/>
        </p:nvSpPr>
        <p:spPr>
          <a:xfrm>
            <a:off x="6448389" y="2127749"/>
            <a:ext cx="588623" cy="646331"/>
          </a:xfrm>
          <a:prstGeom prst="rect">
            <a:avLst/>
          </a:prstGeom>
        </p:spPr>
        <p:txBody>
          <a:bodyPr wrap="none">
            <a:spAutoFit/>
          </a:bodyPr>
          <a:lstStyle/>
          <a:p>
            <a:r>
              <a:rPr lang="en-US" altLang="zh-CN" dirty="0"/>
              <a:t>... ...</a:t>
            </a:r>
            <a:endParaRPr lang="zh-CN" altLang="en-US" dirty="0"/>
          </a:p>
          <a:p>
            <a:endParaRPr lang="zh-CN" altLang="en-US" dirty="0"/>
          </a:p>
        </p:txBody>
      </p:sp>
      <mc:AlternateContent xmlns:mc="http://schemas.openxmlformats.org/markup-compatibility/2006" xmlns:a14="http://schemas.microsoft.com/office/drawing/2010/main">
        <mc:Choice Requires="a14">
          <p:sp>
            <p:nvSpPr>
              <p:cNvPr id="14" name="矩形 13"/>
              <p:cNvSpPr/>
              <p:nvPr/>
            </p:nvSpPr>
            <p:spPr>
              <a:xfrm>
                <a:off x="1320802" y="5102158"/>
                <a:ext cx="4953001" cy="584775"/>
              </a:xfrm>
              <a:prstGeom prst="rect">
                <a:avLst/>
              </a:prstGeom>
            </p:spPr>
            <p:txBody>
              <a:bodyPr wrap="square">
                <a:spAutoFit/>
              </a:bodyPr>
              <a:lstStyle/>
              <a:p>
                <a:pPr algn="ctr"/>
                <a:r>
                  <a:rPr lang="zh-CN" altLang="en-US" sz="1600" dirty="0">
                    <a:latin typeface="黑体" panose="02010609060101010101" pitchFamily="49" charset="-122"/>
                    <a:ea typeface="黑体" panose="02010609060101010101" pitchFamily="49" charset="-122"/>
                  </a:rPr>
                  <a:t>从人类选手围棋比赛得到训练数据（随机选择）：</a:t>
                </a:r>
                <a:r>
                  <a:rPr lang="en-US" altLang="zh-CN" sz="1600" dirty="0">
                    <a:ea typeface="黑体" pitchFamily="49" charset="-122"/>
                  </a:rPr>
                  <a:t> </a:t>
                </a:r>
                <a14:m>
                  <m:oMath xmlns:m="http://schemas.openxmlformats.org/officeDocument/2006/math">
                    <m:sSub>
                      <m:sSubPr>
                        <m:ctrlPr>
                          <a:rPr lang="en-US" altLang="zh-CN" sz="1600" i="1">
                            <a:latin typeface="Cambria Math" panose="02040503050406030204" pitchFamily="18" charset="0"/>
                            <a:ea typeface="黑体" pitchFamily="49" charset="-122"/>
                          </a:rPr>
                        </m:ctrlPr>
                      </m:sSubPr>
                      <m:e>
                        <m:r>
                          <a:rPr lang="en-US" altLang="zh-CN" sz="1600" b="0" i="1" smtClean="0">
                            <a:latin typeface="Cambria Math"/>
                            <a:ea typeface="黑体" pitchFamily="49" charset="-122"/>
                          </a:rPr>
                          <m:t>{</m:t>
                        </m:r>
                        <m:r>
                          <a:rPr lang="en-US" altLang="zh-CN" sz="1600" i="1">
                            <a:latin typeface="Cambria Math"/>
                            <a:ea typeface="黑体" pitchFamily="49" charset="-122"/>
                          </a:rPr>
                          <m:t>𝑠</m:t>
                        </m:r>
                      </m:e>
                      <m:sub>
                        <m:r>
                          <a:rPr lang="en-US" altLang="zh-CN" sz="1600" b="0" i="1" smtClean="0">
                            <a:latin typeface="Cambria Math"/>
                            <a:ea typeface="黑体" pitchFamily="49" charset="-122"/>
                          </a:rPr>
                          <m:t>1</m:t>
                        </m:r>
                      </m:sub>
                    </m:sSub>
                    <m:r>
                      <a:rPr lang="en-US" altLang="zh-CN" sz="1600" b="0" i="1" smtClean="0">
                        <a:latin typeface="Cambria Math"/>
                        <a:ea typeface="黑体" pitchFamily="49" charset="-122"/>
                      </a:rPr>
                      <m:t>,</m:t>
                    </m:r>
                    <m:sSub>
                      <m:sSubPr>
                        <m:ctrlPr>
                          <a:rPr lang="en-US" altLang="zh-CN" sz="1600" i="1">
                            <a:latin typeface="Cambria Math" panose="02040503050406030204" pitchFamily="18" charset="0"/>
                            <a:ea typeface="黑体" pitchFamily="49" charset="-122"/>
                          </a:rPr>
                        </m:ctrlPr>
                      </m:sSubPr>
                      <m:e>
                        <m:r>
                          <a:rPr lang="en-US" altLang="zh-CN" sz="1600" i="1">
                            <a:latin typeface="Cambria Math"/>
                            <a:ea typeface="黑体" pitchFamily="49" charset="-122"/>
                          </a:rPr>
                          <m:t>𝑎</m:t>
                        </m:r>
                      </m:e>
                      <m:sub>
                        <m:r>
                          <a:rPr lang="en-US" altLang="zh-CN" sz="1600" i="1">
                            <a:latin typeface="Cambria Math"/>
                            <a:ea typeface="黑体" pitchFamily="49" charset="-122"/>
                          </a:rPr>
                          <m:t>1</m:t>
                        </m:r>
                      </m:sub>
                    </m:sSub>
                    <m:r>
                      <a:rPr lang="en-US" altLang="zh-CN" sz="1600" b="0" i="1" smtClean="0">
                        <a:latin typeface="Cambria Math"/>
                        <a:ea typeface="黑体" pitchFamily="49" charset="-122"/>
                      </a:rPr>
                      <m:t>},</m:t>
                    </m:r>
                    <m:r>
                      <a:rPr lang="en-US" altLang="zh-CN" sz="1600" i="1" smtClean="0">
                        <a:latin typeface="Cambria Math"/>
                        <a:ea typeface="黑体" pitchFamily="49" charset="-122"/>
                      </a:rPr>
                      <m:t> </m:t>
                    </m:r>
                    <m:sSub>
                      <m:sSubPr>
                        <m:ctrlPr>
                          <a:rPr lang="en-US" altLang="zh-CN" sz="1600" i="1">
                            <a:latin typeface="Cambria Math" panose="02040503050406030204" pitchFamily="18" charset="0"/>
                            <a:ea typeface="黑体" pitchFamily="49" charset="-122"/>
                          </a:rPr>
                        </m:ctrlPr>
                      </m:sSubPr>
                      <m:e>
                        <m:r>
                          <a:rPr lang="en-US" altLang="zh-CN" sz="1600" b="0" i="1" smtClean="0">
                            <a:latin typeface="Cambria Math"/>
                            <a:ea typeface="黑体" pitchFamily="49" charset="-122"/>
                          </a:rPr>
                          <m:t>{</m:t>
                        </m:r>
                        <m:r>
                          <a:rPr lang="en-US" altLang="zh-CN" sz="1600" i="1">
                            <a:latin typeface="Cambria Math"/>
                            <a:ea typeface="黑体" pitchFamily="49" charset="-122"/>
                          </a:rPr>
                          <m:t>𝑠</m:t>
                        </m:r>
                      </m:e>
                      <m:sub>
                        <m:r>
                          <a:rPr lang="en-US" altLang="zh-CN" sz="1600" b="0" i="1" smtClean="0">
                            <a:latin typeface="Cambria Math"/>
                            <a:ea typeface="黑体" pitchFamily="49" charset="-122"/>
                          </a:rPr>
                          <m:t>2</m:t>
                        </m:r>
                      </m:sub>
                    </m:sSub>
                    <m:r>
                      <a:rPr lang="en-US" altLang="zh-CN" sz="1600" b="0" i="1" smtClean="0">
                        <a:latin typeface="Cambria Math"/>
                        <a:ea typeface="黑体" pitchFamily="49" charset="-122"/>
                      </a:rPr>
                      <m:t>,</m:t>
                    </m:r>
                    <m:sSub>
                      <m:sSubPr>
                        <m:ctrlPr>
                          <a:rPr lang="en-US" altLang="zh-CN" sz="1600" i="1">
                            <a:latin typeface="Cambria Math" panose="02040503050406030204" pitchFamily="18" charset="0"/>
                            <a:ea typeface="黑体" pitchFamily="49" charset="-122"/>
                          </a:rPr>
                        </m:ctrlPr>
                      </m:sSubPr>
                      <m:e>
                        <m:r>
                          <a:rPr lang="en-US" altLang="zh-CN" sz="1600" i="1">
                            <a:latin typeface="Cambria Math"/>
                            <a:ea typeface="黑体" pitchFamily="49" charset="-122"/>
                          </a:rPr>
                          <m:t>𝑎</m:t>
                        </m:r>
                      </m:e>
                      <m:sub>
                        <m:r>
                          <a:rPr lang="en-US" altLang="zh-CN" sz="1600" i="1">
                            <a:latin typeface="Cambria Math"/>
                            <a:ea typeface="黑体" pitchFamily="49" charset="-122"/>
                          </a:rPr>
                          <m:t>2</m:t>
                        </m:r>
                      </m:sub>
                    </m:sSub>
                    <m:r>
                      <a:rPr lang="en-US" altLang="zh-CN" sz="1600" b="0" i="1" smtClean="0">
                        <a:latin typeface="Cambria Math"/>
                        <a:ea typeface="黑体" pitchFamily="49" charset="-122"/>
                      </a:rPr>
                      <m:t>}</m:t>
                    </m:r>
                    <m:r>
                      <a:rPr lang="en-US" altLang="zh-CN" sz="1600" i="1" smtClean="0">
                        <a:latin typeface="Cambria Math"/>
                        <a:ea typeface="黑体" pitchFamily="49" charset="-122"/>
                      </a:rPr>
                      <m:t>,</m:t>
                    </m:r>
                    <m:d>
                      <m:dPr>
                        <m:begChr m:val="{"/>
                        <m:endChr m:val="}"/>
                        <m:ctrlPr>
                          <a:rPr lang="en-US" altLang="zh-CN" sz="1600" b="0" i="1" smtClean="0">
                            <a:latin typeface="Cambria Math" panose="02040503050406030204" pitchFamily="18" charset="0"/>
                            <a:ea typeface="黑体" pitchFamily="49" charset="-122"/>
                          </a:rPr>
                        </m:ctrlPr>
                      </m:dPr>
                      <m:e>
                        <m:r>
                          <a:rPr lang="en-US" altLang="zh-CN" sz="1600" b="0" i="1" smtClean="0">
                            <a:latin typeface="Cambria Math"/>
                            <a:ea typeface="黑体" pitchFamily="49" charset="-122"/>
                          </a:rPr>
                          <m:t>…</m:t>
                        </m:r>
                      </m:e>
                    </m:d>
                    <m:r>
                      <a:rPr lang="en-US" altLang="zh-CN" sz="1600" b="0" i="1" smtClean="0">
                        <a:latin typeface="Cambria Math"/>
                        <a:ea typeface="黑体" pitchFamily="49" charset="-122"/>
                      </a:rPr>
                      <m:t>,</m:t>
                    </m:r>
                    <m:r>
                      <a:rPr lang="en-US" altLang="zh-CN" sz="1600" i="1" smtClean="0">
                        <a:latin typeface="Cambria Math"/>
                        <a:ea typeface="黑体" pitchFamily="49" charset="-122"/>
                      </a:rPr>
                      <m:t> </m:t>
                    </m:r>
                    <m:sSub>
                      <m:sSubPr>
                        <m:ctrlPr>
                          <a:rPr lang="en-US" altLang="zh-CN" sz="1600" i="1">
                            <a:latin typeface="Cambria Math" panose="02040503050406030204" pitchFamily="18" charset="0"/>
                            <a:ea typeface="黑体" pitchFamily="49" charset="-122"/>
                          </a:rPr>
                        </m:ctrlPr>
                      </m:sSubPr>
                      <m:e>
                        <m:r>
                          <a:rPr lang="en-US" altLang="zh-CN" sz="1600" b="0" i="1" smtClean="0">
                            <a:latin typeface="Cambria Math"/>
                            <a:ea typeface="黑体" pitchFamily="49" charset="-122"/>
                          </a:rPr>
                          <m:t>{</m:t>
                        </m:r>
                        <m:r>
                          <a:rPr lang="en-US" altLang="zh-CN" sz="1600" i="1">
                            <a:latin typeface="Cambria Math"/>
                            <a:ea typeface="黑体" pitchFamily="49" charset="-122"/>
                          </a:rPr>
                          <m:t>𝑠</m:t>
                        </m:r>
                      </m:e>
                      <m:sub>
                        <m:r>
                          <a:rPr lang="en-US" altLang="zh-CN" sz="1600" b="0" i="1" smtClean="0">
                            <a:latin typeface="Cambria Math"/>
                            <a:ea typeface="黑体" pitchFamily="49" charset="-122"/>
                          </a:rPr>
                          <m:t>𝑇</m:t>
                        </m:r>
                      </m:sub>
                    </m:sSub>
                    <m:r>
                      <a:rPr lang="en-US" altLang="zh-CN" sz="1600" b="0" i="1" smtClean="0">
                        <a:latin typeface="Cambria Math"/>
                        <a:ea typeface="黑体" pitchFamily="49" charset="-122"/>
                      </a:rPr>
                      <m:t>,</m:t>
                    </m:r>
                    <m:sSub>
                      <m:sSubPr>
                        <m:ctrlPr>
                          <a:rPr lang="en-US" altLang="zh-CN" sz="1600" i="1">
                            <a:latin typeface="Cambria Math" panose="02040503050406030204" pitchFamily="18" charset="0"/>
                            <a:ea typeface="黑体" pitchFamily="49" charset="-122"/>
                          </a:rPr>
                        </m:ctrlPr>
                      </m:sSubPr>
                      <m:e>
                        <m:r>
                          <a:rPr lang="en-US" altLang="zh-CN" sz="1600" i="1">
                            <a:latin typeface="Cambria Math"/>
                            <a:ea typeface="黑体" pitchFamily="49" charset="-122"/>
                          </a:rPr>
                          <m:t>𝑎</m:t>
                        </m:r>
                      </m:e>
                      <m:sub>
                        <m:r>
                          <a:rPr lang="en-US" altLang="zh-CN" sz="1600" i="1">
                            <a:latin typeface="Cambria Math"/>
                            <a:ea typeface="黑体" pitchFamily="49" charset="-122"/>
                          </a:rPr>
                          <m:t>𝑇</m:t>
                        </m:r>
                      </m:sub>
                    </m:sSub>
                    <m:r>
                      <a:rPr lang="en-US" altLang="zh-CN" sz="1600" i="1" smtClean="0">
                        <a:latin typeface="Cambria Math"/>
                        <a:ea typeface="黑体" pitchFamily="49" charset="-122"/>
                      </a:rPr>
                      <m:t>}</m:t>
                    </m:r>
                  </m:oMath>
                </a14:m>
                <a:endParaRPr lang="zh-CN" altLang="en-US" sz="1600" dirty="0">
                  <a:latin typeface="黑体" panose="02010609060101010101" pitchFamily="49" charset="-122"/>
                  <a:ea typeface="黑体" panose="02010609060101010101" pitchFamily="49"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1320800" y="3826616"/>
                <a:ext cx="4953000" cy="584775"/>
              </a:xfrm>
              <a:prstGeom prst="rect">
                <a:avLst/>
              </a:prstGeom>
              <a:blipFill rotWithShape="1">
                <a:blip r:embed="rId9"/>
                <a:stretch>
                  <a:fillRect t="-5208" b="-7292"/>
                </a:stretch>
              </a:blipFill>
            </p:spPr>
            <p:txBody>
              <a:bodyPr/>
              <a:lstStyle/>
              <a:p>
                <a:r>
                  <a:rPr lang="zh-CN" altLang="en-US">
                    <a:noFill/>
                  </a:rPr>
                  <a:t> </a:t>
                </a:r>
              </a:p>
            </p:txBody>
          </p:sp>
        </mc:Fallback>
      </mc:AlternateContent>
      <p:sp>
        <p:nvSpPr>
          <p:cNvPr id="24" name="下箭头 23"/>
          <p:cNvSpPr/>
          <p:nvPr/>
        </p:nvSpPr>
        <p:spPr>
          <a:xfrm>
            <a:off x="3797301" y="5929546"/>
            <a:ext cx="228489" cy="190361"/>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29" name="矩形 28"/>
              <p:cNvSpPr/>
              <p:nvPr/>
            </p:nvSpPr>
            <p:spPr>
              <a:xfrm>
                <a:off x="120416" y="5970178"/>
                <a:ext cx="8731043" cy="400110"/>
              </a:xfrm>
              <a:prstGeom prst="rect">
                <a:avLst/>
              </a:prstGeom>
            </p:spPr>
            <p:txBody>
              <a:bodyPr wrap="none">
                <a:spAutoFit/>
              </a:bodyPr>
              <a:lstStyle/>
              <a:p>
                <a:pPr algn="ct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策略函数：</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训练策略网络 </a:t>
                </a:r>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(policy network )</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进行决策：</a:t>
                </a:r>
                <a:r>
                  <a:rPr lang="en-US" altLang="zh-CN" sz="1400" dirty="0">
                    <a:solidFill>
                      <a:srgbClr val="FF0000"/>
                    </a:solidFill>
                    <a:latin typeface="Times New Roman" panose="02020603050405020304" pitchFamily="18" charset="0"/>
                    <a:ea typeface="黑体" pitchFamily="49" charset="-122"/>
                    <a:cs typeface="Times New Roman" panose="02020603050405020304" pitchFamily="18" charset="0"/>
                  </a:rPr>
                  <a:t> </a:t>
                </a:r>
                <a14:m>
                  <m:oMath xmlns:m="http://schemas.openxmlformats.org/officeDocument/2006/math">
                    <m:r>
                      <a:rPr lang="zh-CN" altLang="en-US" sz="1400" i="1" smtClean="0">
                        <a:solidFill>
                          <a:srgbClr val="FF0000"/>
                        </a:solidFill>
                        <a:latin typeface="Cambria Math"/>
                        <a:ea typeface="黑体" pitchFamily="49" charset="-122"/>
                      </a:rPr>
                      <m:t>𝒯</m:t>
                    </m:r>
                    <m:d>
                      <m:dPr>
                        <m:ctrlPr>
                          <a:rPr lang="en-US" altLang="zh-CN" sz="1400" b="0" i="1" smtClean="0">
                            <a:solidFill>
                              <a:srgbClr val="FF0000"/>
                            </a:solidFill>
                            <a:latin typeface="Cambria Math" panose="02040503050406030204" pitchFamily="18" charset="0"/>
                            <a:ea typeface="黑体" pitchFamily="49" charset="-122"/>
                          </a:rPr>
                        </m:ctrlPr>
                      </m:dPr>
                      <m:e>
                        <m:sSub>
                          <m:sSubPr>
                            <m:ctrlPr>
                              <a:rPr lang="en-US" altLang="zh-CN" sz="1400" i="1">
                                <a:solidFill>
                                  <a:srgbClr val="FF0000"/>
                                </a:solidFill>
                                <a:latin typeface="Cambria Math" panose="02040503050406030204" pitchFamily="18" charset="0"/>
                                <a:ea typeface="黑体" pitchFamily="49" charset="-122"/>
                              </a:rPr>
                            </m:ctrlPr>
                          </m:sSubPr>
                          <m:e>
                            <m:r>
                              <a:rPr lang="en-US" altLang="zh-CN" sz="1400" i="1">
                                <a:solidFill>
                                  <a:srgbClr val="FF0000"/>
                                </a:solidFill>
                                <a:latin typeface="Cambria Math"/>
                                <a:ea typeface="黑体" pitchFamily="49" charset="-122"/>
                              </a:rPr>
                              <m:t>𝑠</m:t>
                            </m:r>
                          </m:e>
                          <m:sub>
                            <m:r>
                              <a:rPr lang="en-US" altLang="zh-CN" sz="1400" b="0" i="1" smtClean="0">
                                <a:solidFill>
                                  <a:srgbClr val="FF0000"/>
                                </a:solidFill>
                                <a:latin typeface="Cambria Math"/>
                                <a:ea typeface="黑体" pitchFamily="49" charset="-122"/>
                              </a:rPr>
                              <m:t>𝑡</m:t>
                            </m:r>
                          </m:sub>
                        </m:sSub>
                      </m:e>
                    </m:d>
                    <m:r>
                      <a:rPr lang="en-US" altLang="zh-CN" sz="1400" b="0" i="1" smtClean="0">
                        <a:solidFill>
                          <a:srgbClr val="FF0000"/>
                        </a:solidFill>
                        <a:latin typeface="Cambria Math"/>
                        <a:ea typeface="黑体" pitchFamily="49" charset="-122"/>
                      </a:rPr>
                      <m:t>=</m:t>
                    </m:r>
                    <m:sSub>
                      <m:sSubPr>
                        <m:ctrlPr>
                          <a:rPr lang="en-US" altLang="zh-CN" sz="1400" b="0" i="1" smtClean="0">
                            <a:solidFill>
                              <a:srgbClr val="FF0000"/>
                            </a:solidFill>
                            <a:latin typeface="Cambria Math" panose="02040503050406030204" pitchFamily="18" charset="0"/>
                            <a:ea typeface="黑体" pitchFamily="49" charset="-122"/>
                          </a:rPr>
                        </m:ctrlPr>
                      </m:sSubPr>
                      <m:e>
                        <m:r>
                          <a:rPr lang="en-US" altLang="zh-CN" sz="1400" b="0" i="1" smtClean="0">
                            <a:solidFill>
                              <a:srgbClr val="FF0000"/>
                            </a:solidFill>
                            <a:latin typeface="Cambria Math"/>
                            <a:ea typeface="黑体" pitchFamily="49" charset="-122"/>
                          </a:rPr>
                          <m:t>𝑎</m:t>
                        </m:r>
                      </m:e>
                      <m:sub>
                        <m:r>
                          <a:rPr lang="en-US" altLang="zh-CN" sz="1400" b="0" i="1" smtClean="0">
                            <a:solidFill>
                              <a:srgbClr val="FF0000"/>
                            </a:solidFill>
                            <a:latin typeface="Cambria Math"/>
                            <a:ea typeface="黑体" pitchFamily="49" charset="-122"/>
                          </a:rPr>
                          <m:t>𝑡</m:t>
                        </m:r>
                      </m:sub>
                    </m:sSub>
                  </m:oMath>
                </a14:m>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给定棋面状态</a:t>
                </a:r>
                <a14:m>
                  <m:oMath xmlns:m="http://schemas.openxmlformats.org/officeDocument/2006/math">
                    <m:sSub>
                      <m:sSubPr>
                        <m:ctrlPr>
                          <a:rPr lang="en-US" altLang="zh-CN" sz="1400" i="1">
                            <a:solidFill>
                              <a:srgbClr val="FF0000"/>
                            </a:solidFill>
                            <a:latin typeface="Cambria Math" panose="02040503050406030204" pitchFamily="18" charset="0"/>
                            <a:ea typeface="黑体" pitchFamily="49" charset="-122"/>
                          </a:rPr>
                        </m:ctrlPr>
                      </m:sSubPr>
                      <m:e>
                        <m:r>
                          <a:rPr lang="en-US" altLang="zh-CN" sz="1400" i="1">
                            <a:solidFill>
                              <a:srgbClr val="FF0000"/>
                            </a:solidFill>
                            <a:latin typeface="Cambria Math"/>
                            <a:ea typeface="黑体" pitchFamily="49" charset="-122"/>
                          </a:rPr>
                          <m:t>𝑠</m:t>
                        </m:r>
                      </m:e>
                      <m:sub>
                        <m:r>
                          <a:rPr lang="en-US" altLang="zh-CN" sz="1400" i="1">
                            <a:solidFill>
                              <a:srgbClr val="FF0000"/>
                            </a:solidFill>
                            <a:latin typeface="Cambria Math"/>
                            <a:ea typeface="黑体" pitchFamily="49" charset="-122"/>
                          </a:rPr>
                          <m:t>𝑡</m:t>
                        </m:r>
                      </m:sub>
                    </m:sSub>
                  </m:oMath>
                </a14:m>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，选择一个落子行动</a:t>
                </a:r>
                <a14:m>
                  <m:oMath xmlns:m="http://schemas.openxmlformats.org/officeDocument/2006/math">
                    <m:sSub>
                      <m:sSubPr>
                        <m:ctrlPr>
                          <a:rPr lang="en-US" altLang="zh-CN" sz="1400" i="1">
                            <a:solidFill>
                              <a:srgbClr val="FF0000"/>
                            </a:solidFill>
                            <a:latin typeface="Cambria Math" panose="02040503050406030204" pitchFamily="18" charset="0"/>
                            <a:ea typeface="黑体" pitchFamily="49" charset="-122"/>
                          </a:rPr>
                        </m:ctrlPr>
                      </m:sSubPr>
                      <m:e>
                        <m:r>
                          <a:rPr lang="en-US" altLang="zh-CN" sz="1400" i="1">
                            <a:solidFill>
                              <a:srgbClr val="FF0000"/>
                            </a:solidFill>
                            <a:latin typeface="Cambria Math"/>
                            <a:ea typeface="黑体" pitchFamily="49" charset="-122"/>
                          </a:rPr>
                          <m:t>𝑎</m:t>
                        </m:r>
                      </m:e>
                      <m:sub>
                        <m:r>
                          <a:rPr lang="en-US" altLang="zh-CN" sz="1400" i="1">
                            <a:solidFill>
                              <a:srgbClr val="FF0000"/>
                            </a:solidFill>
                            <a:latin typeface="Cambria Math"/>
                            <a:ea typeface="黑体" pitchFamily="49" charset="-122"/>
                          </a:rPr>
                          <m:t>𝑡</m:t>
                        </m:r>
                      </m:sub>
                    </m:sSub>
                  </m:oMath>
                </a14:m>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9" name="矩形 28"/>
              <p:cNvSpPr>
                <a:spLocks noRot="1" noChangeAspect="1" noMove="1" noResize="1" noEditPoints="1" noAdjustHandles="1" noChangeArrowheads="1" noChangeShapeType="1" noTextEdit="1"/>
              </p:cNvSpPr>
              <p:nvPr/>
            </p:nvSpPr>
            <p:spPr>
              <a:xfrm>
                <a:off x="-36682" y="4477634"/>
                <a:ext cx="9045233" cy="400110"/>
              </a:xfrm>
              <a:prstGeom prst="rect">
                <a:avLst/>
              </a:prstGeom>
              <a:blipFill rotWithShape="1">
                <a:blip r:embed="rId10"/>
                <a:stretch>
                  <a:fillRect t="-7692" b="-27692"/>
                </a:stretch>
              </a:blipFill>
            </p:spPr>
            <p:txBody>
              <a:bodyPr/>
              <a:lstStyle/>
              <a:p>
                <a:r>
                  <a:rPr lang="zh-CN" altLang="en-US">
                    <a:noFill/>
                  </a:rPr>
                  <a:t> </a:t>
                </a:r>
              </a:p>
            </p:txBody>
          </p:sp>
        </mc:Fallback>
      </mc:AlternateContent>
      <p:sp>
        <p:nvSpPr>
          <p:cNvPr id="27" name="椭圆形标注 26"/>
          <p:cNvSpPr/>
          <p:nvPr/>
        </p:nvSpPr>
        <p:spPr>
          <a:xfrm>
            <a:off x="6434685" y="4413849"/>
            <a:ext cx="2573868" cy="1527256"/>
          </a:xfrm>
          <a:prstGeom prst="wedgeEllipseCallout">
            <a:avLst>
              <a:gd name="adj1" fmla="val -65772"/>
              <a:gd name="adj2" fmla="val 4208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3000</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万人类选手棋局进行训练，五段水平（战胜樊晖）</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14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问题：雅俗难以共享</a:t>
            </a:r>
            <a:endParaRPr lang="zh-CN" altLang="en-US" sz="1400" b="1" dirty="0">
              <a:solidFill>
                <a:srgbClr val="0070C0"/>
              </a:solidFill>
              <a:ea typeface="黑体" pitchFamily="49" charset="-122"/>
            </a:endParaRPr>
          </a:p>
        </p:txBody>
      </p:sp>
      <p:sp>
        <p:nvSpPr>
          <p:cNvPr id="30" name="右箭头 29"/>
          <p:cNvSpPr/>
          <p:nvPr/>
        </p:nvSpPr>
        <p:spPr>
          <a:xfrm>
            <a:off x="1464367" y="4134500"/>
            <a:ext cx="245195" cy="27935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4" name="圆角矩形 33"/>
          <p:cNvSpPr/>
          <p:nvPr/>
        </p:nvSpPr>
        <p:spPr bwMode="auto">
          <a:xfrm>
            <a:off x="152028" y="3924771"/>
            <a:ext cx="1278469" cy="883595"/>
          </a:xfrm>
          <a:prstGeom prst="roundRect">
            <a:avLst/>
          </a:prstGeom>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100" b="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深度卷积网络</a:t>
            </a:r>
            <a:endParaRPr lang="en-US" altLang="zh-CN" sz="1100" b="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a:p>
            <a:pPr algn="ctr">
              <a:defRPr/>
            </a:pPr>
            <a:r>
              <a:rPr lang="en-US" altLang="zh-CN" sz="1100" b="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(CNN)</a:t>
            </a:r>
            <a:r>
              <a:rPr lang="zh-CN" altLang="en-US" sz="1100" b="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编码棋面</a:t>
            </a:r>
            <a:endParaRPr lang="en-US" altLang="zh-CN" sz="1100" b="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a:p>
            <a:pPr algn="ctr">
              <a:defRPr/>
            </a:pPr>
            <a:r>
              <a:rPr lang="zh-CN" altLang="en-US" sz="11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而非文本规则</a:t>
            </a:r>
            <a:endParaRPr lang="en-US" altLang="zh-CN" sz="1100" b="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p:txBody>
      </p:sp>
      <p:sp>
        <p:nvSpPr>
          <p:cNvPr id="35" name="圆角矩形 34"/>
          <p:cNvSpPr/>
          <p:nvPr/>
        </p:nvSpPr>
        <p:spPr bwMode="auto">
          <a:xfrm>
            <a:off x="4266291" y="3988670"/>
            <a:ext cx="812800" cy="558701"/>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6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  </a:t>
            </a:r>
            <a:r>
              <a:rPr lang="zh-CN" altLang="en-US" sz="1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当前棋面</a:t>
            </a:r>
            <a:endParaRPr lang="en-US" altLang="zh-CN" sz="12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p:txBody>
      </p:sp>
      <p:sp>
        <p:nvSpPr>
          <p:cNvPr id="31" name="矩形 30"/>
          <p:cNvSpPr/>
          <p:nvPr/>
        </p:nvSpPr>
        <p:spPr>
          <a:xfrm>
            <a:off x="2580542" y="744003"/>
            <a:ext cx="3333692" cy="415498"/>
          </a:xfrm>
          <a:prstGeom prst="rect">
            <a:avLst/>
          </a:prstGeom>
        </p:spPr>
        <p:txBody>
          <a:bodyPr wrap="square">
            <a:spAutoFit/>
          </a:bodyPr>
          <a:lstStyle/>
          <a:p>
            <a:pPr>
              <a:lnSpc>
                <a:spcPct val="150000"/>
              </a:lnSpc>
              <a:buFont typeface="Arial" panose="020B0604020202020204" pitchFamily="34" charset="0"/>
              <a:buNone/>
            </a:pPr>
            <a:r>
              <a:rPr lang="en-US" altLang="zh-CN" sz="1400" b="1" dirty="0" err="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AlphaGo</a:t>
            </a:r>
            <a:r>
              <a:rPr lang="zh-CN" altLang="en-US" sz="1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：从感知到决策</a:t>
            </a:r>
            <a:r>
              <a:rPr lang="en-US" altLang="zh-CN" sz="1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1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深度学习</a:t>
            </a:r>
          </a:p>
        </p:txBody>
      </p:sp>
    </p:spTree>
    <p:extLst>
      <p:ext uri="{BB962C8B-B14F-4D97-AF65-F5344CB8AC3E}">
        <p14:creationId xmlns:p14="http://schemas.microsoft.com/office/powerpoint/2010/main" val="1743111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a:spLocks noGrp="1"/>
          </p:cNvSpPr>
          <p:nvPr>
            <p:ph type="title"/>
          </p:nvPr>
        </p:nvSpPr>
        <p:spPr>
          <a:xfrm>
            <a:off x="611412" y="156930"/>
            <a:ext cx="7507707" cy="657727"/>
          </a:xfrm>
        </p:spPr>
        <p:txBody>
          <a:bodyPr>
            <a:noAutofit/>
          </a:bodyPr>
          <a:lstStyle/>
          <a:p>
            <a:r>
              <a:rPr lang="zh-CN" altLang="en-US" sz="1800" b="1" dirty="0">
                <a:latin typeface="+mn-lt"/>
                <a:ea typeface="微软雅黑" panose="020B0503020204020204" pitchFamily="34" charset="-122"/>
                <a:cs typeface="+mn-cs"/>
              </a:rPr>
              <a:t>从</a:t>
            </a:r>
            <a:r>
              <a:rPr lang="en-US" altLang="zh-CN" sz="1800" b="1" dirty="0" err="1">
                <a:latin typeface="+mn-lt"/>
                <a:ea typeface="微软雅黑" panose="020B0503020204020204" pitchFamily="34" charset="-122"/>
                <a:cs typeface="+mn-cs"/>
              </a:rPr>
              <a:t>AlphaGo</a:t>
            </a:r>
            <a:r>
              <a:rPr lang="zh-CN" altLang="en-US" sz="1800" b="1" dirty="0">
                <a:latin typeface="+mn-lt"/>
                <a:ea typeface="微软雅黑" panose="020B0503020204020204" pitchFamily="34" charset="-122"/>
                <a:cs typeface="+mn-cs"/>
              </a:rPr>
              <a:t>到 </a:t>
            </a:r>
            <a:r>
              <a:rPr lang="en-US" altLang="zh-CN" sz="1800" b="1" dirty="0" err="1">
                <a:latin typeface="+mn-lt"/>
                <a:ea typeface="微软雅黑" panose="020B0503020204020204" pitchFamily="34" charset="-122"/>
                <a:cs typeface="+mn-cs"/>
              </a:rPr>
              <a:t>AlphaGo</a:t>
            </a:r>
            <a:r>
              <a:rPr lang="en-US" altLang="zh-CN" sz="1800" b="1" dirty="0">
                <a:latin typeface="+mn-lt"/>
                <a:ea typeface="微软雅黑" panose="020B0503020204020204" pitchFamily="34" charset="-122"/>
                <a:cs typeface="+mn-cs"/>
              </a:rPr>
              <a:t> Zero(</a:t>
            </a:r>
            <a:r>
              <a:rPr lang="zh-CN" altLang="en-US" sz="1800" b="1" dirty="0">
                <a:latin typeface="+mn-lt"/>
                <a:ea typeface="微软雅黑" panose="020B0503020204020204" pitchFamily="34" charset="-122"/>
                <a:cs typeface="+mn-cs"/>
              </a:rPr>
              <a:t>元</a:t>
            </a:r>
            <a:r>
              <a:rPr lang="en-US" altLang="zh-CN" sz="1800" b="1" dirty="0">
                <a:latin typeface="+mn-lt"/>
                <a:ea typeface="微软雅黑" panose="020B0503020204020204" pitchFamily="34" charset="-122"/>
                <a:cs typeface="+mn-cs"/>
              </a:rPr>
              <a:t>)</a:t>
            </a:r>
            <a:endParaRPr lang="zh-CN" altLang="en-US" sz="1800" b="1" dirty="0">
              <a:latin typeface="+mn-lt"/>
              <a:ea typeface="微软雅黑" panose="020B0503020204020204" pitchFamily="34" charset="-122"/>
              <a:cs typeface="+mn-cs"/>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9400" y="1943192"/>
            <a:ext cx="1270691" cy="1874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圆角矩形 6"/>
          <p:cNvSpPr/>
          <p:nvPr/>
        </p:nvSpPr>
        <p:spPr bwMode="auto">
          <a:xfrm>
            <a:off x="1818539" y="3964701"/>
            <a:ext cx="677700" cy="426677"/>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6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  </a:t>
            </a:r>
            <a:r>
              <a:rPr lang="zh-CN" altLang="en-US" sz="10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当前棋面</a:t>
            </a:r>
            <a:endParaRPr lang="en-US" altLang="zh-CN" sz="10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p:txBody>
      </p:sp>
      <p:sp>
        <p:nvSpPr>
          <p:cNvPr id="2" name="右箭头 1"/>
          <p:cNvSpPr/>
          <p:nvPr/>
        </p:nvSpPr>
        <p:spPr>
          <a:xfrm>
            <a:off x="3022126" y="2292815"/>
            <a:ext cx="723900" cy="4064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grpSp>
        <p:nvGrpSpPr>
          <p:cNvPr id="8" name="组合 7"/>
          <p:cNvGrpSpPr/>
          <p:nvPr/>
        </p:nvGrpSpPr>
        <p:grpSpPr>
          <a:xfrm>
            <a:off x="1804830" y="4479822"/>
            <a:ext cx="691407" cy="536736"/>
            <a:chOff x="1434842" y="3980686"/>
            <a:chExt cx="691407" cy="402552"/>
          </a:xfrm>
        </p:grpSpPr>
        <p:sp>
          <p:nvSpPr>
            <p:cNvPr id="3" name="TextBox 2"/>
            <p:cNvSpPr txBox="1"/>
            <p:nvPr/>
          </p:nvSpPr>
          <p:spPr>
            <a:xfrm>
              <a:off x="1680891" y="4106239"/>
              <a:ext cx="184731" cy="276999"/>
            </a:xfrm>
            <a:prstGeom prst="rect">
              <a:avLst/>
            </a:prstGeom>
            <a:noFill/>
          </p:spPr>
          <p:txBody>
            <a:bodyPr wrap="none" rtlCol="0">
              <a:spAutoFit/>
            </a:bodyPr>
            <a:lstStyle/>
            <a:p>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4" name="矩形 3"/>
                <p:cNvSpPr/>
                <p:nvPr/>
              </p:nvSpPr>
              <p:spPr>
                <a:xfrm>
                  <a:off x="1434842" y="3980686"/>
                  <a:ext cx="691407" cy="230833"/>
                </a:xfrm>
                <a:prstGeom prst="rect">
                  <a:avLst/>
                </a:prstGeom>
              </p:spPr>
              <p:txBody>
                <a:bodyPr wrap="none">
                  <a:spAutoFit/>
                </a:bodyPr>
                <a:lstStyle/>
                <a:p>
                  <a:pPr algn="ctr"/>
                  <a:r>
                    <a:rPr lang="zh-CN" altLang="en-US" sz="1400" dirty="0">
                      <a:latin typeface="黑体" panose="02010609060101010101" pitchFamily="49" charset="-122"/>
                      <a:ea typeface="黑体" panose="02010609060101010101" pitchFamily="49" charset="-122"/>
                    </a:rPr>
                    <a:t>状态</a:t>
                  </a:r>
                  <a14:m>
                    <m:oMath xmlns:m="http://schemas.openxmlformats.org/officeDocument/2006/math">
                      <m:sSub>
                        <m:sSubPr>
                          <m:ctrlPr>
                            <a:rPr lang="en-US" altLang="zh-CN" sz="1400" i="1">
                              <a:latin typeface="Cambria Math" panose="02040503050406030204" pitchFamily="18" charset="0"/>
                              <a:ea typeface="黑体" pitchFamily="49" charset="-122"/>
                            </a:rPr>
                          </m:ctrlPr>
                        </m:sSubPr>
                        <m:e>
                          <m:r>
                            <a:rPr lang="en-US" altLang="zh-CN" sz="1400" i="1">
                              <a:latin typeface="Cambria Math"/>
                              <a:ea typeface="黑体" pitchFamily="49" charset="-122"/>
                            </a:rPr>
                            <m:t>𝑠</m:t>
                          </m:r>
                        </m:e>
                        <m:sub>
                          <m:r>
                            <a:rPr lang="en-US" altLang="zh-CN" sz="1400" i="1">
                              <a:latin typeface="Cambria Math"/>
                              <a:ea typeface="黑体" pitchFamily="49" charset="-122"/>
                            </a:rPr>
                            <m:t>𝑡</m:t>
                          </m:r>
                        </m:sub>
                      </m:sSub>
                    </m:oMath>
                  </a14:m>
                  <a:endParaRPr lang="zh-CN" altLang="en-US" sz="1400" dirty="0">
                    <a:ea typeface="黑体"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1434841" y="3980686"/>
                  <a:ext cx="691408" cy="307777"/>
                </a:xfrm>
                <a:prstGeom prst="rect">
                  <a:avLst/>
                </a:prstGeom>
                <a:blipFill rotWithShape="1">
                  <a:blip r:embed="rId4"/>
                  <a:stretch>
                    <a:fillRect l="-1770" t="-5882" b="-1372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1" name="矩形 10"/>
              <p:cNvSpPr/>
              <p:nvPr/>
            </p:nvSpPr>
            <p:spPr>
              <a:xfrm>
                <a:off x="2952672" y="1832620"/>
                <a:ext cx="711798" cy="307777"/>
              </a:xfrm>
              <a:prstGeom prst="rect">
                <a:avLst/>
              </a:prstGeom>
            </p:spPr>
            <p:txBody>
              <a:bodyPr wrap="none">
                <a:spAutoFit/>
              </a:bodyPr>
              <a:lstStyle/>
              <a:p>
                <a:r>
                  <a:rPr lang="zh-CN" altLang="en-US" sz="1400" dirty="0">
                    <a:latin typeface="黑体" panose="02010609060101010101" pitchFamily="49" charset="-122"/>
                    <a:ea typeface="黑体" panose="02010609060101010101" pitchFamily="49" charset="-122"/>
                  </a:rPr>
                  <a:t>行动</a:t>
                </a:r>
                <a14:m>
                  <m:oMath xmlns:m="http://schemas.openxmlformats.org/officeDocument/2006/math">
                    <m:sSub>
                      <m:sSubPr>
                        <m:ctrlPr>
                          <a:rPr lang="en-US" altLang="zh-CN" sz="1400" i="1">
                            <a:latin typeface="Cambria Math" panose="02040503050406030204" pitchFamily="18" charset="0"/>
                            <a:ea typeface="黑体" pitchFamily="49" charset="-122"/>
                          </a:rPr>
                        </m:ctrlPr>
                      </m:sSubPr>
                      <m:e>
                        <m:r>
                          <a:rPr lang="en-US" altLang="zh-CN" sz="1400" i="1">
                            <a:latin typeface="Cambria Math"/>
                            <a:ea typeface="黑体" pitchFamily="49" charset="-122"/>
                          </a:rPr>
                          <m:t>𝑎</m:t>
                        </m:r>
                      </m:e>
                      <m:sub>
                        <m:r>
                          <a:rPr lang="en-US" altLang="zh-CN" sz="1400" i="1">
                            <a:latin typeface="Cambria Math"/>
                            <a:ea typeface="黑体" pitchFamily="49" charset="-122"/>
                          </a:rPr>
                          <m:t>𝑡</m:t>
                        </m:r>
                      </m:sub>
                    </m:sSub>
                  </m:oMath>
                </a14:m>
                <a:endParaRPr lang="zh-CN" altLang="en-US" sz="1400" dirty="0">
                  <a:latin typeface="黑体" panose="02010609060101010101" pitchFamily="49" charset="-122"/>
                  <a:ea typeface="黑体" panose="02010609060101010101" pitchFamily="49"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2952671" y="1374463"/>
                <a:ext cx="711798" cy="307777"/>
              </a:xfrm>
              <a:prstGeom prst="rect">
                <a:avLst/>
              </a:prstGeom>
              <a:blipFill rotWithShape="1">
                <a:blip r:embed="rId5"/>
                <a:stretch>
                  <a:fillRect l="-1709" t="-3922" b="-15686"/>
                </a:stretch>
              </a:blipFill>
            </p:spPr>
            <p:txBody>
              <a:bodyPr/>
              <a:lstStyle/>
              <a:p>
                <a:r>
                  <a:rPr lang="zh-CN" altLang="en-US">
                    <a:noFill/>
                  </a:rPr>
                  <a:t> </a:t>
                </a:r>
              </a:p>
            </p:txBody>
          </p:sp>
        </mc:Fallback>
      </mc:AlternateContent>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8394" y="1993223"/>
            <a:ext cx="1273455" cy="1827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7" name="组合 16"/>
          <p:cNvGrpSpPr/>
          <p:nvPr/>
        </p:nvGrpSpPr>
        <p:grpSpPr>
          <a:xfrm>
            <a:off x="4054673" y="4516980"/>
            <a:ext cx="861326" cy="373452"/>
            <a:chOff x="1211753" y="4103149"/>
            <a:chExt cx="861325" cy="280089"/>
          </a:xfrm>
        </p:grpSpPr>
        <p:sp>
          <p:nvSpPr>
            <p:cNvPr id="18" name="TextBox 17"/>
            <p:cNvSpPr txBox="1"/>
            <p:nvPr/>
          </p:nvSpPr>
          <p:spPr>
            <a:xfrm>
              <a:off x="1680891" y="4106239"/>
              <a:ext cx="184731" cy="276999"/>
            </a:xfrm>
            <a:prstGeom prst="rect">
              <a:avLst/>
            </a:prstGeom>
            <a:noFill/>
          </p:spPr>
          <p:txBody>
            <a:bodyPr wrap="none" rtlCol="0">
              <a:spAutoFit/>
            </a:bodyPr>
            <a:lstStyle/>
            <a:p>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19" name="矩形 18"/>
                <p:cNvSpPr/>
                <p:nvPr/>
              </p:nvSpPr>
              <p:spPr>
                <a:xfrm>
                  <a:off x="1211753" y="4103149"/>
                  <a:ext cx="861325" cy="230833"/>
                </a:xfrm>
                <a:prstGeom prst="rect">
                  <a:avLst/>
                </a:prstGeom>
              </p:spPr>
              <p:txBody>
                <a:bodyPr wrap="none">
                  <a:spAutoFit/>
                </a:bodyPr>
                <a:lstStyle/>
                <a:p>
                  <a:r>
                    <a:rPr lang="zh-CN" altLang="en-US" sz="1400" dirty="0">
                      <a:latin typeface="黑体" panose="02010609060101010101" pitchFamily="49" charset="-122"/>
                      <a:ea typeface="黑体" panose="02010609060101010101" pitchFamily="49" charset="-122"/>
                    </a:rPr>
                    <a:t>状态</a:t>
                  </a:r>
                  <a14:m>
                    <m:oMath xmlns:m="http://schemas.openxmlformats.org/officeDocument/2006/math">
                      <m:sSub>
                        <m:sSubPr>
                          <m:ctrlPr>
                            <a:rPr lang="en-US" altLang="zh-CN" sz="1400" i="1">
                              <a:latin typeface="Cambria Math" panose="02040503050406030204" pitchFamily="18" charset="0"/>
                              <a:ea typeface="黑体" pitchFamily="49" charset="-122"/>
                            </a:rPr>
                          </m:ctrlPr>
                        </m:sSubPr>
                        <m:e>
                          <m:r>
                            <a:rPr lang="en-US" altLang="zh-CN" sz="1400" i="1">
                              <a:latin typeface="Cambria Math"/>
                              <a:ea typeface="黑体" pitchFamily="49" charset="-122"/>
                            </a:rPr>
                            <m:t>𝑠</m:t>
                          </m:r>
                        </m:e>
                        <m:sub>
                          <m:r>
                            <a:rPr lang="en-US" altLang="zh-CN" sz="1400" i="1">
                              <a:latin typeface="Cambria Math"/>
                              <a:ea typeface="黑体" pitchFamily="49" charset="-122"/>
                            </a:rPr>
                            <m:t>𝑡</m:t>
                          </m:r>
                          <m:r>
                            <a:rPr lang="en-US" altLang="zh-CN" sz="1400" i="1">
                              <a:latin typeface="Cambria Math"/>
                              <a:ea typeface="黑体" pitchFamily="49" charset="-122"/>
                            </a:rPr>
                            <m:t>+1</m:t>
                          </m:r>
                        </m:sub>
                      </m:sSub>
                    </m:oMath>
                  </a14:m>
                  <a:endParaRPr lang="zh-CN" altLang="en-US" sz="1400" dirty="0">
                    <a:ea typeface="黑体" pitchFamily="49" charset="-122"/>
                  </a:endParaRPr>
                </a:p>
              </p:txBody>
            </p:sp>
          </mc:Choice>
          <mc:Fallback xmlns="">
            <p:sp>
              <p:nvSpPr>
                <p:cNvPr id="19" name="矩形 18"/>
                <p:cNvSpPr>
                  <a:spLocks noRot="1" noChangeAspect="1" noMove="1" noResize="1" noEditPoints="1" noAdjustHandles="1" noChangeArrowheads="1" noChangeShapeType="1" noTextEdit="1"/>
                </p:cNvSpPr>
                <p:nvPr/>
              </p:nvSpPr>
              <p:spPr>
                <a:xfrm>
                  <a:off x="1211753" y="4103149"/>
                  <a:ext cx="861326" cy="307777"/>
                </a:xfrm>
                <a:prstGeom prst="rect">
                  <a:avLst/>
                </a:prstGeom>
                <a:blipFill rotWithShape="1">
                  <a:blip r:embed="rId7"/>
                  <a:stretch>
                    <a:fillRect l="-2128" t="-5882" b="-13725"/>
                  </a:stretch>
                </a:blipFill>
              </p:spPr>
              <p:txBody>
                <a:bodyPr/>
                <a:lstStyle/>
                <a:p>
                  <a:r>
                    <a:rPr lang="zh-CN" altLang="en-US">
                      <a:noFill/>
                    </a:rPr>
                    <a:t> </a:t>
                  </a:r>
                </a:p>
              </p:txBody>
            </p:sp>
          </mc:Fallback>
        </mc:AlternateContent>
      </p:grpSp>
      <p:sp>
        <p:nvSpPr>
          <p:cNvPr id="20" name="右箭头 19"/>
          <p:cNvSpPr/>
          <p:nvPr/>
        </p:nvSpPr>
        <p:spPr>
          <a:xfrm>
            <a:off x="5112491" y="2331718"/>
            <a:ext cx="801743" cy="4064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23" name="矩形 22"/>
              <p:cNvSpPr/>
              <p:nvPr/>
            </p:nvSpPr>
            <p:spPr>
              <a:xfrm>
                <a:off x="5072503" y="1847724"/>
                <a:ext cx="881716" cy="553998"/>
              </a:xfrm>
              <a:prstGeom prst="rect">
                <a:avLst/>
              </a:prstGeom>
            </p:spPr>
            <p:txBody>
              <a:bodyPr wrap="none">
                <a:spAutoFit/>
              </a:bodyPr>
              <a:lstStyle/>
              <a:p>
                <a:r>
                  <a:rPr lang="zh-CN" altLang="en-US" sz="1400" dirty="0">
                    <a:latin typeface="黑体" panose="02010609060101010101" pitchFamily="49" charset="-122"/>
                    <a:ea typeface="黑体" panose="02010609060101010101" pitchFamily="49" charset="-122"/>
                  </a:rPr>
                  <a:t>行动</a:t>
                </a:r>
                <a14:m>
                  <m:oMath xmlns:m="http://schemas.openxmlformats.org/officeDocument/2006/math">
                    <m:sSub>
                      <m:sSubPr>
                        <m:ctrlPr>
                          <a:rPr lang="en-US" altLang="zh-CN" sz="1400" i="1">
                            <a:latin typeface="Cambria Math" panose="02040503050406030204" pitchFamily="18" charset="0"/>
                            <a:ea typeface="黑体" pitchFamily="49" charset="-122"/>
                          </a:rPr>
                        </m:ctrlPr>
                      </m:sSubPr>
                      <m:e>
                        <m:r>
                          <a:rPr lang="en-US" altLang="zh-CN" sz="1400" i="1">
                            <a:latin typeface="Cambria Math"/>
                            <a:ea typeface="黑体" pitchFamily="49" charset="-122"/>
                          </a:rPr>
                          <m:t>𝑎</m:t>
                        </m:r>
                      </m:e>
                      <m:sub>
                        <m:r>
                          <a:rPr lang="en-US" altLang="zh-CN" sz="1400" i="1">
                            <a:latin typeface="Cambria Math"/>
                            <a:ea typeface="黑体" pitchFamily="49" charset="-122"/>
                          </a:rPr>
                          <m:t>𝑡</m:t>
                        </m:r>
                        <m:r>
                          <a:rPr lang="en-US" altLang="zh-CN" sz="1400" i="1">
                            <a:latin typeface="Cambria Math"/>
                            <a:ea typeface="黑体" pitchFamily="49" charset="-122"/>
                          </a:rPr>
                          <m:t>+1</m:t>
                        </m:r>
                      </m:sub>
                    </m:sSub>
                  </m:oMath>
                </a14:m>
                <a:endParaRPr lang="zh-CN" altLang="en-US" sz="1400" dirty="0">
                  <a:ea typeface="黑体" pitchFamily="49" charset="-122"/>
                </a:endParaRPr>
              </a:p>
              <a:p>
                <a:endParaRPr lang="zh-CN" altLang="en-US" sz="1600" dirty="0">
                  <a:latin typeface="黑体" panose="02010609060101010101" pitchFamily="49" charset="-122"/>
                  <a:ea typeface="黑体" panose="02010609060101010101" pitchFamily="49" charset="-122"/>
                </a:endParaRPr>
              </a:p>
            </p:txBody>
          </p:sp>
        </mc:Choice>
        <mc:Fallback xmlns="">
          <p:sp>
            <p:nvSpPr>
              <p:cNvPr id="23" name="矩形 22"/>
              <p:cNvSpPr>
                <a:spLocks noRot="1" noChangeAspect="1" noMove="1" noResize="1" noEditPoints="1" noAdjustHandles="1" noChangeArrowheads="1" noChangeShapeType="1" noTextEdit="1"/>
              </p:cNvSpPr>
              <p:nvPr/>
            </p:nvSpPr>
            <p:spPr>
              <a:xfrm>
                <a:off x="5072502" y="1385793"/>
                <a:ext cx="881716" cy="553998"/>
              </a:xfrm>
              <a:prstGeom prst="rect">
                <a:avLst/>
              </a:prstGeom>
              <a:blipFill rotWithShape="1">
                <a:blip r:embed="rId8"/>
                <a:stretch>
                  <a:fillRect l="-1379" t="-3297"/>
                </a:stretch>
              </a:blipFill>
            </p:spPr>
            <p:txBody>
              <a:bodyPr/>
              <a:lstStyle/>
              <a:p>
                <a:r>
                  <a:rPr lang="zh-CN" altLang="en-US">
                    <a:noFill/>
                  </a:rPr>
                  <a:t> </a:t>
                </a:r>
              </a:p>
            </p:txBody>
          </p:sp>
        </mc:Fallback>
      </mc:AlternateContent>
      <p:sp>
        <p:nvSpPr>
          <p:cNvPr id="10" name="矩形 9"/>
          <p:cNvSpPr/>
          <p:nvPr/>
        </p:nvSpPr>
        <p:spPr>
          <a:xfrm>
            <a:off x="6090596" y="2249794"/>
            <a:ext cx="357790" cy="369332"/>
          </a:xfrm>
          <a:prstGeom prst="rect">
            <a:avLst/>
          </a:prstGeom>
        </p:spPr>
        <p:txBody>
          <a:bodyPr wrap="none">
            <a:spAutoFit/>
          </a:bodyPr>
          <a:lstStyle/>
          <a:p>
            <a:r>
              <a:rPr lang="en-US" altLang="zh-CN" dirty="0"/>
              <a:t>...</a:t>
            </a:r>
            <a:endParaRPr lang="zh-CN" altLang="en-US" dirty="0"/>
          </a:p>
        </p:txBody>
      </p:sp>
      <p:sp>
        <p:nvSpPr>
          <p:cNvPr id="12" name="椭圆 11"/>
          <p:cNvSpPr/>
          <p:nvPr/>
        </p:nvSpPr>
        <p:spPr>
          <a:xfrm>
            <a:off x="6896686" y="2077692"/>
            <a:ext cx="1813391" cy="914455"/>
          </a:xfrm>
          <a:prstGeom prst="ellipse">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a:latin typeface="Times New Roman" panose="02020603050405020304" pitchFamily="18" charset="0"/>
                <a:ea typeface="黑体" pitchFamily="49" charset="-122"/>
                <a:cs typeface="Times New Roman" panose="02020603050405020304" pitchFamily="18" charset="0"/>
              </a:rPr>
              <a:t>1</a:t>
            </a:r>
            <a:r>
              <a:rPr lang="zh-CN" altLang="en-US" sz="1200" dirty="0">
                <a:latin typeface="Times New Roman" panose="02020603050405020304" pitchFamily="18" charset="0"/>
                <a:ea typeface="黑体" pitchFamily="49" charset="-122"/>
                <a:cs typeface="Times New Roman" panose="02020603050405020304" pitchFamily="18" charset="0"/>
              </a:rPr>
              <a:t>（黑）：</a:t>
            </a:r>
            <a:r>
              <a:rPr lang="en-US" altLang="zh-CN" sz="1200" dirty="0">
                <a:latin typeface="Times New Roman" panose="02020603050405020304" pitchFamily="18" charset="0"/>
                <a:ea typeface="黑体" pitchFamily="49" charset="-122"/>
                <a:cs typeface="Times New Roman" panose="02020603050405020304" pitchFamily="18" charset="0"/>
              </a:rPr>
              <a:t>0</a:t>
            </a:r>
            <a:r>
              <a:rPr lang="zh-CN" altLang="en-US" sz="1200" dirty="0">
                <a:latin typeface="Times New Roman" panose="02020603050405020304" pitchFamily="18" charset="0"/>
                <a:ea typeface="黑体" pitchFamily="49" charset="-122"/>
                <a:cs typeface="Times New Roman" panose="02020603050405020304" pitchFamily="18" charset="0"/>
              </a:rPr>
              <a:t>（白）</a:t>
            </a:r>
          </a:p>
        </p:txBody>
      </p:sp>
      <p:sp>
        <p:nvSpPr>
          <p:cNvPr id="25" name="右箭头 24"/>
          <p:cNvSpPr/>
          <p:nvPr/>
        </p:nvSpPr>
        <p:spPr>
          <a:xfrm>
            <a:off x="6477000" y="2335837"/>
            <a:ext cx="272459" cy="4064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13" name="矩形 12"/>
              <p:cNvSpPr/>
              <p:nvPr/>
            </p:nvSpPr>
            <p:spPr>
              <a:xfrm>
                <a:off x="7224828" y="3062147"/>
                <a:ext cx="1533690" cy="523220"/>
              </a:xfrm>
              <a:prstGeom prst="rect">
                <a:avLst/>
              </a:prstGeom>
            </p:spPr>
            <p:txBody>
              <a:bodyPr wrap="none">
                <a:spAutoFit/>
              </a:bodyPr>
              <a:lstStyle/>
              <a:p>
                <a:r>
                  <a:rPr lang="zh-CN" altLang="en-US" sz="1400" dirty="0">
                    <a:latin typeface="黑体" panose="02010609060101010101" pitchFamily="49" charset="-122"/>
                    <a:ea typeface="黑体" panose="02010609060101010101" pitchFamily="49" charset="-122"/>
                  </a:rPr>
                  <a:t>比赛结果</a:t>
                </a:r>
                <a14:m>
                  <m:oMath xmlns:m="http://schemas.openxmlformats.org/officeDocument/2006/math">
                    <m:r>
                      <a:rPr lang="en-US" altLang="zh-CN" sz="1400" i="1">
                        <a:latin typeface="Cambria Math"/>
                        <a:ea typeface="黑体" pitchFamily="49" charset="-122"/>
                      </a:rPr>
                      <m:t>𝑅𝑒𝑤𝑎𝑟𝑑</m:t>
                    </m:r>
                  </m:oMath>
                </a14:m>
                <a:endParaRPr lang="zh-CN" altLang="en-US" sz="1400" dirty="0">
                  <a:latin typeface="黑体" panose="02010609060101010101" pitchFamily="49" charset="-122"/>
                  <a:ea typeface="黑体" panose="02010609060101010101" pitchFamily="49" charset="-122"/>
                </a:endParaRPr>
              </a:p>
              <a:p>
                <a:endParaRPr lang="zh-CN" altLang="en-US" sz="1400" dirty="0">
                  <a:latin typeface="黑体" panose="02010609060101010101" pitchFamily="49" charset="-122"/>
                  <a:ea typeface="黑体" panose="02010609060101010101" pitchFamily="49" charset="-122"/>
                </a:endParaRPr>
              </a:p>
            </p:txBody>
          </p:sp>
        </mc:Choice>
        <mc:Fallback xmlns="">
          <p:sp>
            <p:nvSpPr>
              <p:cNvPr id="13" name="矩形 12"/>
              <p:cNvSpPr>
                <a:spLocks noRot="1" noChangeAspect="1" noMove="1" noResize="1" noEditPoints="1" noAdjustHandles="1" noChangeArrowheads="1" noChangeShapeType="1" noTextEdit="1"/>
              </p:cNvSpPr>
              <p:nvPr/>
            </p:nvSpPr>
            <p:spPr>
              <a:xfrm>
                <a:off x="7224828" y="2296610"/>
                <a:ext cx="1533690" cy="523220"/>
              </a:xfrm>
              <a:prstGeom prst="rect">
                <a:avLst/>
              </a:prstGeom>
              <a:blipFill rotWithShape="1">
                <a:blip r:embed="rId9"/>
                <a:stretch>
                  <a:fillRect l="-794" t="-2326"/>
                </a:stretch>
              </a:blipFill>
            </p:spPr>
            <p:txBody>
              <a:bodyPr/>
              <a:lstStyle/>
              <a:p>
                <a:r>
                  <a:rPr lang="zh-CN" altLang="en-US">
                    <a:noFill/>
                  </a:rPr>
                  <a:t> </a:t>
                </a:r>
              </a:p>
            </p:txBody>
          </p:sp>
        </mc:Fallback>
      </mc:AlternateContent>
      <p:sp>
        <p:nvSpPr>
          <p:cNvPr id="24" name="下箭头 23"/>
          <p:cNvSpPr/>
          <p:nvPr/>
        </p:nvSpPr>
        <p:spPr>
          <a:xfrm>
            <a:off x="4538232" y="5545438"/>
            <a:ext cx="228489" cy="190361"/>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29" name="矩形 28"/>
              <p:cNvSpPr/>
              <p:nvPr/>
            </p:nvSpPr>
            <p:spPr>
              <a:xfrm>
                <a:off x="782983" y="5682327"/>
                <a:ext cx="7368876" cy="698653"/>
              </a:xfrm>
              <a:prstGeom prst="rect">
                <a:avLst/>
              </a:prstGeom>
            </p:spPr>
            <p:txBody>
              <a:bodyPr wrap="none">
                <a:spAutoFit/>
              </a:bodyPr>
              <a:lstStyle/>
              <a:p>
                <a:pPr algn="ct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训练价值网络 </a:t>
                </a:r>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(value network )</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决策：</a:t>
                </a:r>
                <a:endParaRPr lang="en-US" altLang="zh-CN" sz="1400" dirty="0">
                  <a:solidFill>
                    <a:srgbClr val="FF0000"/>
                  </a:solidFill>
                  <a:latin typeface="Times New Roman" panose="02020603050405020304" pitchFamily="18" charset="0"/>
                  <a:ea typeface="黑体" pitchFamily="49" charset="-122"/>
                  <a:cs typeface="Times New Roman" panose="02020603050405020304" pitchFamily="18" charset="0"/>
                </a:endParaRPr>
              </a:p>
              <a:p>
                <a:pPr algn="ctr"/>
                <a:r>
                  <a:rPr lang="en-US" altLang="zh-CN" sz="1400" dirty="0">
                    <a:solidFill>
                      <a:srgbClr val="FF0000"/>
                    </a:solidFill>
                    <a:latin typeface="Times New Roman" panose="02020603050405020304" pitchFamily="18" charset="0"/>
                    <a:ea typeface="黑体" pitchFamily="49" charset="-122"/>
                    <a:cs typeface="Times New Roman" panose="02020603050405020304" pitchFamily="18" charset="0"/>
                  </a:rPr>
                  <a:t> </a:t>
                </a:r>
                <a14:m>
                  <m:oMath xmlns:m="http://schemas.openxmlformats.org/officeDocument/2006/math">
                    <m:r>
                      <a:rPr lang="zh-CN" altLang="en-US" sz="1200" i="1" smtClean="0">
                        <a:solidFill>
                          <a:srgbClr val="FF0000"/>
                        </a:solidFill>
                        <a:latin typeface="Cambria Math"/>
                        <a:ea typeface="黑体" pitchFamily="49" charset="-122"/>
                      </a:rPr>
                      <m:t>𝒯</m:t>
                    </m:r>
                    <m:d>
                      <m:dPr>
                        <m:ctrlPr>
                          <a:rPr lang="en-US" altLang="zh-CN" sz="1200" b="0" i="1" smtClean="0">
                            <a:solidFill>
                              <a:srgbClr val="FF0000"/>
                            </a:solidFill>
                            <a:latin typeface="Cambria Math" panose="02040503050406030204" pitchFamily="18" charset="0"/>
                            <a:ea typeface="黑体" pitchFamily="49" charset="-122"/>
                          </a:rPr>
                        </m:ctrlPr>
                      </m:dPr>
                      <m:e>
                        <m:sSub>
                          <m:sSubPr>
                            <m:ctrlPr>
                              <a:rPr lang="en-US" altLang="zh-CN" sz="1400" i="1">
                                <a:latin typeface="Cambria Math" panose="02040503050406030204" pitchFamily="18" charset="0"/>
                                <a:ea typeface="黑体" pitchFamily="49" charset="-122"/>
                              </a:rPr>
                            </m:ctrlPr>
                          </m:sSubPr>
                          <m:e>
                            <m:r>
                              <a:rPr lang="en-US" altLang="zh-CN" sz="1400" i="1">
                                <a:latin typeface="Cambria Math"/>
                                <a:ea typeface="黑体" pitchFamily="49" charset="-122"/>
                              </a:rPr>
                              <m:t>𝑠</m:t>
                            </m:r>
                          </m:e>
                          <m:sub>
                            <m:r>
                              <a:rPr lang="en-US" altLang="zh-CN" sz="1400" i="1">
                                <a:latin typeface="Cambria Math"/>
                                <a:ea typeface="黑体" pitchFamily="49" charset="-122"/>
                              </a:rPr>
                              <m:t>1</m:t>
                            </m:r>
                          </m:sub>
                        </m:sSub>
                        <m:groupChr>
                          <m:groupChrPr>
                            <m:chr m:val="→"/>
                            <m:vertJc m:val="bot"/>
                            <m:ctrlPr>
                              <a:rPr lang="en-US" altLang="zh-CN" sz="1400" i="1">
                                <a:latin typeface="Cambria Math" panose="02040503050406030204" pitchFamily="18" charset="0"/>
                                <a:ea typeface="黑体" pitchFamily="49" charset="-122"/>
                              </a:rPr>
                            </m:ctrlPr>
                          </m:groupChrPr>
                          <m:e>
                            <m:sSub>
                              <m:sSubPr>
                                <m:ctrlPr>
                                  <a:rPr lang="en-US" altLang="zh-CN" sz="1400" i="1">
                                    <a:latin typeface="Cambria Math" panose="02040503050406030204" pitchFamily="18" charset="0"/>
                                    <a:ea typeface="黑体" pitchFamily="49" charset="-122"/>
                                  </a:rPr>
                                </m:ctrlPr>
                              </m:sSubPr>
                              <m:e>
                                <m:r>
                                  <a:rPr lang="en-US" altLang="zh-CN" sz="1400" i="1">
                                    <a:latin typeface="Cambria Math"/>
                                    <a:ea typeface="黑体" pitchFamily="49" charset="-122"/>
                                  </a:rPr>
                                  <m:t>𝑎</m:t>
                                </m:r>
                              </m:e>
                              <m:sub>
                                <m:r>
                                  <a:rPr lang="en-US" altLang="zh-CN" sz="1400" i="1">
                                    <a:latin typeface="Cambria Math"/>
                                    <a:ea typeface="黑体" pitchFamily="49" charset="-122"/>
                                  </a:rPr>
                                  <m:t>1</m:t>
                                </m:r>
                              </m:sub>
                            </m:sSub>
                          </m:e>
                        </m:groupChr>
                        <m:sSub>
                          <m:sSubPr>
                            <m:ctrlPr>
                              <a:rPr lang="en-US" altLang="zh-CN" sz="1400" i="1">
                                <a:latin typeface="Cambria Math" panose="02040503050406030204" pitchFamily="18" charset="0"/>
                                <a:ea typeface="黑体" pitchFamily="49" charset="-122"/>
                              </a:rPr>
                            </m:ctrlPr>
                          </m:sSubPr>
                          <m:e>
                            <m:r>
                              <a:rPr lang="en-US" altLang="zh-CN" sz="1400" i="1">
                                <a:latin typeface="Cambria Math"/>
                                <a:ea typeface="黑体" pitchFamily="49" charset="-122"/>
                              </a:rPr>
                              <m:t>𝑠</m:t>
                            </m:r>
                          </m:e>
                          <m:sub>
                            <m:r>
                              <a:rPr lang="en-US" altLang="zh-CN" sz="1400" i="1">
                                <a:latin typeface="Cambria Math"/>
                                <a:ea typeface="黑体" pitchFamily="49" charset="-122"/>
                              </a:rPr>
                              <m:t>2</m:t>
                            </m:r>
                          </m:sub>
                        </m:sSub>
                        <m:groupChr>
                          <m:groupChrPr>
                            <m:chr m:val="→"/>
                            <m:vertJc m:val="bot"/>
                            <m:ctrlPr>
                              <a:rPr lang="en-US" altLang="zh-CN" sz="1400" i="1">
                                <a:latin typeface="Cambria Math" panose="02040503050406030204" pitchFamily="18" charset="0"/>
                                <a:ea typeface="黑体" pitchFamily="49" charset="-122"/>
                              </a:rPr>
                            </m:ctrlPr>
                          </m:groupChrPr>
                          <m:e>
                            <m:sSub>
                              <m:sSubPr>
                                <m:ctrlPr>
                                  <a:rPr lang="en-US" altLang="zh-CN" sz="1400" i="1">
                                    <a:latin typeface="Cambria Math" panose="02040503050406030204" pitchFamily="18" charset="0"/>
                                    <a:ea typeface="黑体" pitchFamily="49" charset="-122"/>
                                  </a:rPr>
                                </m:ctrlPr>
                              </m:sSubPr>
                              <m:e>
                                <m:r>
                                  <a:rPr lang="en-US" altLang="zh-CN" sz="1400" i="1">
                                    <a:latin typeface="Cambria Math"/>
                                    <a:ea typeface="黑体" pitchFamily="49" charset="-122"/>
                                  </a:rPr>
                                  <m:t>𝑎</m:t>
                                </m:r>
                              </m:e>
                              <m:sub>
                                <m:r>
                                  <a:rPr lang="en-US" altLang="zh-CN" sz="1400" i="1">
                                    <a:latin typeface="Cambria Math"/>
                                    <a:ea typeface="黑体" pitchFamily="49" charset="-122"/>
                                  </a:rPr>
                                  <m:t>2</m:t>
                                </m:r>
                              </m:sub>
                            </m:sSub>
                          </m:e>
                        </m:groupChr>
                        <m:sSub>
                          <m:sSubPr>
                            <m:ctrlPr>
                              <a:rPr lang="en-US" altLang="zh-CN" sz="1400" i="1">
                                <a:latin typeface="Cambria Math" panose="02040503050406030204" pitchFamily="18" charset="0"/>
                                <a:ea typeface="黑体" pitchFamily="49" charset="-122"/>
                              </a:rPr>
                            </m:ctrlPr>
                          </m:sSubPr>
                          <m:e>
                            <m:r>
                              <a:rPr lang="en-US" altLang="zh-CN" sz="1400" i="1">
                                <a:latin typeface="Cambria Math"/>
                                <a:ea typeface="黑体" pitchFamily="49" charset="-122"/>
                              </a:rPr>
                              <m:t>𝑠</m:t>
                            </m:r>
                          </m:e>
                          <m:sub>
                            <m:r>
                              <a:rPr lang="en-US" altLang="zh-CN" sz="1400" i="1">
                                <a:latin typeface="Cambria Math"/>
                                <a:ea typeface="黑体" pitchFamily="49" charset="-122"/>
                              </a:rPr>
                              <m:t>3</m:t>
                            </m:r>
                          </m:sub>
                        </m:sSub>
                        <m:groupChr>
                          <m:groupChrPr>
                            <m:chr m:val="→"/>
                            <m:vertJc m:val="bot"/>
                            <m:ctrlPr>
                              <a:rPr lang="en-US" altLang="zh-CN" sz="1400" i="1">
                                <a:latin typeface="Cambria Math" panose="02040503050406030204" pitchFamily="18" charset="0"/>
                                <a:ea typeface="黑体" pitchFamily="49" charset="-122"/>
                              </a:rPr>
                            </m:ctrlPr>
                          </m:groupChrPr>
                          <m:e>
                            <m:sSub>
                              <m:sSubPr>
                                <m:ctrlPr>
                                  <a:rPr lang="en-US" altLang="zh-CN" sz="1400" i="1">
                                    <a:latin typeface="Cambria Math" panose="02040503050406030204" pitchFamily="18" charset="0"/>
                                    <a:ea typeface="黑体" pitchFamily="49" charset="-122"/>
                                  </a:rPr>
                                </m:ctrlPr>
                              </m:sSubPr>
                              <m:e>
                                <m:r>
                                  <a:rPr lang="en-US" altLang="zh-CN" sz="1400" i="1">
                                    <a:latin typeface="Cambria Math"/>
                                    <a:ea typeface="黑体" pitchFamily="49" charset="-122"/>
                                  </a:rPr>
                                  <m:t>𝑎</m:t>
                                </m:r>
                              </m:e>
                              <m:sub>
                                <m:r>
                                  <a:rPr lang="en-US" altLang="zh-CN" sz="1400" i="1">
                                    <a:latin typeface="Cambria Math"/>
                                    <a:ea typeface="黑体" pitchFamily="49" charset="-122"/>
                                  </a:rPr>
                                  <m:t>3</m:t>
                                </m:r>
                              </m:sub>
                            </m:sSub>
                          </m:e>
                        </m:groupChr>
                        <m:r>
                          <a:rPr lang="en-US" altLang="zh-CN" sz="1400" i="1">
                            <a:latin typeface="Cambria Math"/>
                            <a:ea typeface="黑体" pitchFamily="49" charset="-122"/>
                          </a:rPr>
                          <m:t>…</m:t>
                        </m:r>
                        <m:sSub>
                          <m:sSubPr>
                            <m:ctrlPr>
                              <a:rPr lang="en-US" altLang="zh-CN" sz="1400" i="1">
                                <a:latin typeface="Cambria Math" panose="02040503050406030204" pitchFamily="18" charset="0"/>
                                <a:ea typeface="黑体" pitchFamily="49" charset="-122"/>
                              </a:rPr>
                            </m:ctrlPr>
                          </m:sSubPr>
                          <m:e>
                            <m:r>
                              <a:rPr lang="en-US" altLang="zh-CN" sz="1400" i="1">
                                <a:latin typeface="Cambria Math"/>
                                <a:ea typeface="黑体" pitchFamily="49" charset="-122"/>
                              </a:rPr>
                              <m:t>𝑠</m:t>
                            </m:r>
                          </m:e>
                          <m:sub>
                            <m:r>
                              <a:rPr lang="en-US" altLang="zh-CN" sz="1400" i="1">
                                <a:latin typeface="Cambria Math"/>
                                <a:ea typeface="黑体" pitchFamily="49" charset="-122"/>
                              </a:rPr>
                              <m:t>𝑇</m:t>
                            </m:r>
                          </m:sub>
                        </m:sSub>
                        <m:groupChr>
                          <m:groupChrPr>
                            <m:chr m:val="→"/>
                            <m:vertJc m:val="bot"/>
                            <m:ctrlPr>
                              <a:rPr lang="en-US" altLang="zh-CN" sz="1400" i="1">
                                <a:latin typeface="Cambria Math" panose="02040503050406030204" pitchFamily="18" charset="0"/>
                                <a:ea typeface="黑体" pitchFamily="49" charset="-122"/>
                              </a:rPr>
                            </m:ctrlPr>
                          </m:groupChrPr>
                          <m:e>
                            <m:sSub>
                              <m:sSubPr>
                                <m:ctrlPr>
                                  <a:rPr lang="en-US" altLang="zh-CN" sz="1400" i="1">
                                    <a:latin typeface="Cambria Math" panose="02040503050406030204" pitchFamily="18" charset="0"/>
                                    <a:ea typeface="黑体" pitchFamily="49" charset="-122"/>
                                  </a:rPr>
                                </m:ctrlPr>
                              </m:sSubPr>
                              <m:e>
                                <m:r>
                                  <a:rPr lang="en-US" altLang="zh-CN" sz="1400" i="1">
                                    <a:latin typeface="Cambria Math"/>
                                    <a:ea typeface="黑体" pitchFamily="49" charset="-122"/>
                                  </a:rPr>
                                  <m:t>𝑎</m:t>
                                </m:r>
                              </m:e>
                              <m:sub>
                                <m:r>
                                  <a:rPr lang="en-US" altLang="zh-CN" sz="1400" i="1">
                                    <a:latin typeface="Cambria Math"/>
                                    <a:ea typeface="黑体" pitchFamily="49" charset="-122"/>
                                  </a:rPr>
                                  <m:t>𝑇</m:t>
                                </m:r>
                              </m:sub>
                            </m:sSub>
                          </m:e>
                        </m:groupChr>
                      </m:e>
                    </m:d>
                    <m:r>
                      <a:rPr lang="en-US" altLang="zh-CN" sz="1200" b="0" i="1" smtClean="0">
                        <a:solidFill>
                          <a:srgbClr val="FF0000"/>
                        </a:solidFill>
                        <a:latin typeface="Cambria Math"/>
                        <a:ea typeface="黑体" pitchFamily="49" charset="-122"/>
                      </a:rPr>
                      <m:t>=</m:t>
                    </m:r>
                    <m:r>
                      <a:rPr lang="zh-CN" altLang="en-US" sz="1200" i="1">
                        <a:solidFill>
                          <a:srgbClr val="FF0000"/>
                        </a:solidFill>
                        <a:latin typeface="Cambria Math"/>
                        <a:ea typeface="黑体" pitchFamily="49" charset="-122"/>
                        <a:cs typeface="Times New Roman" panose="02020603050405020304" pitchFamily="18" charset="0"/>
                      </a:rPr>
                      <m:t>概率</m:t>
                    </m:r>
                  </m:oMath>
                </a14:m>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给定棋面状态</a:t>
                </a:r>
                <a14:m>
                  <m:oMath xmlns:m="http://schemas.openxmlformats.org/officeDocument/2006/math">
                    <m:sSub>
                      <m:sSubPr>
                        <m:ctrlPr>
                          <a:rPr lang="en-US" altLang="zh-CN" sz="1400" i="1">
                            <a:solidFill>
                              <a:srgbClr val="FF0000"/>
                            </a:solidFill>
                            <a:latin typeface="Cambria Math" panose="02040503050406030204" pitchFamily="18" charset="0"/>
                            <a:ea typeface="黑体" pitchFamily="49" charset="-122"/>
                          </a:rPr>
                        </m:ctrlPr>
                      </m:sSubPr>
                      <m:e>
                        <m:r>
                          <a:rPr lang="en-US" altLang="zh-CN" sz="1400" i="1">
                            <a:solidFill>
                              <a:srgbClr val="FF0000"/>
                            </a:solidFill>
                            <a:latin typeface="Cambria Math"/>
                            <a:ea typeface="黑体" pitchFamily="49" charset="-122"/>
                          </a:rPr>
                          <m:t>𝑠</m:t>
                        </m:r>
                      </m:e>
                      <m:sub>
                        <m:r>
                          <a:rPr lang="en-US" altLang="zh-CN" sz="1400" i="1">
                            <a:solidFill>
                              <a:srgbClr val="FF0000"/>
                            </a:solidFill>
                            <a:latin typeface="Cambria Math"/>
                            <a:ea typeface="黑体" pitchFamily="49" charset="-122"/>
                          </a:rPr>
                          <m:t>𝑡</m:t>
                        </m:r>
                      </m:sub>
                    </m:sSub>
                  </m:oMath>
                </a14:m>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，判断某一个落子行动</a:t>
                </a:r>
                <a14:m>
                  <m:oMath xmlns:m="http://schemas.openxmlformats.org/officeDocument/2006/math">
                    <m:sSub>
                      <m:sSubPr>
                        <m:ctrlPr>
                          <a:rPr lang="en-US" altLang="zh-CN" sz="1400" i="1">
                            <a:solidFill>
                              <a:srgbClr val="FF0000"/>
                            </a:solidFill>
                            <a:latin typeface="Cambria Math" panose="02040503050406030204" pitchFamily="18" charset="0"/>
                            <a:ea typeface="黑体" pitchFamily="49" charset="-122"/>
                          </a:rPr>
                        </m:ctrlPr>
                      </m:sSubPr>
                      <m:e>
                        <m:r>
                          <a:rPr lang="en-US" altLang="zh-CN" sz="1400" i="1">
                            <a:solidFill>
                              <a:srgbClr val="FF0000"/>
                            </a:solidFill>
                            <a:latin typeface="Cambria Math"/>
                            <a:ea typeface="黑体" pitchFamily="49" charset="-122"/>
                          </a:rPr>
                          <m:t>𝑎</m:t>
                        </m:r>
                      </m:e>
                      <m:sub>
                        <m:r>
                          <a:rPr lang="en-US" altLang="zh-CN" sz="1400" i="1">
                            <a:solidFill>
                              <a:srgbClr val="FF0000"/>
                            </a:solidFill>
                            <a:latin typeface="Cambria Math"/>
                            <a:ea typeface="黑体" pitchFamily="49" charset="-122"/>
                          </a:rPr>
                          <m:t>𝑡</m:t>
                        </m:r>
                      </m:sub>
                    </m:sSub>
                  </m:oMath>
                </a14:m>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后棋面获胜概率</a:t>
                </a:r>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9" name="矩形 28"/>
              <p:cNvSpPr>
                <a:spLocks noRot="1" noChangeAspect="1" noMove="1" noResize="1" noEditPoints="1" noAdjustHandles="1" noChangeArrowheads="1" noChangeShapeType="1" noTextEdit="1"/>
              </p:cNvSpPr>
              <p:nvPr/>
            </p:nvSpPr>
            <p:spPr>
              <a:xfrm>
                <a:off x="805421" y="4261743"/>
                <a:ext cx="7323993" cy="698653"/>
              </a:xfrm>
              <a:prstGeom prst="rect">
                <a:avLst/>
              </a:prstGeom>
              <a:blipFill rotWithShape="1">
                <a:blip r:embed="rId10"/>
                <a:stretch>
                  <a:fillRect t="-4348" r="-166" b="-1739"/>
                </a:stretch>
              </a:blipFill>
            </p:spPr>
            <p:txBody>
              <a:bodyPr/>
              <a:lstStyle/>
              <a:p>
                <a:r>
                  <a:rPr lang="zh-CN" altLang="en-US">
                    <a:noFill/>
                  </a:rPr>
                  <a:t> </a:t>
                </a:r>
              </a:p>
            </p:txBody>
          </p:sp>
        </mc:Fallback>
      </mc:AlternateContent>
      <p:sp>
        <p:nvSpPr>
          <p:cNvPr id="31" name="矩形 30"/>
          <p:cNvSpPr/>
          <p:nvPr/>
        </p:nvSpPr>
        <p:spPr>
          <a:xfrm>
            <a:off x="2580542" y="951750"/>
            <a:ext cx="3333692" cy="415498"/>
          </a:xfrm>
          <a:prstGeom prst="rect">
            <a:avLst/>
          </a:prstGeom>
        </p:spPr>
        <p:txBody>
          <a:bodyPr wrap="square">
            <a:spAutoFit/>
          </a:bodyPr>
          <a:lstStyle/>
          <a:p>
            <a:pPr>
              <a:lnSpc>
                <a:spcPct val="150000"/>
              </a:lnSpc>
              <a:buFont typeface="Arial" panose="020B0604020202020204" pitchFamily="34" charset="0"/>
              <a:buNone/>
            </a:pPr>
            <a:r>
              <a:rPr lang="en-US" altLang="zh-CN" sz="1400" b="1" dirty="0" err="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AlphaGo</a:t>
            </a:r>
            <a:r>
              <a:rPr lang="zh-CN" altLang="en-US" sz="1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：从感知到决策</a:t>
            </a:r>
            <a:r>
              <a:rPr lang="en-US" altLang="zh-CN" sz="1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1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强化学习</a:t>
            </a:r>
          </a:p>
        </p:txBody>
      </p:sp>
      <p:sp>
        <p:nvSpPr>
          <p:cNvPr id="32" name="圆角矩形 31"/>
          <p:cNvSpPr/>
          <p:nvPr/>
        </p:nvSpPr>
        <p:spPr bwMode="auto">
          <a:xfrm>
            <a:off x="4076271" y="3964701"/>
            <a:ext cx="677700" cy="426677"/>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6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 </a:t>
            </a:r>
            <a:r>
              <a:rPr lang="zh-CN" altLang="en-US" sz="10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当前棋面</a:t>
            </a:r>
            <a:endParaRPr lang="en-US" altLang="zh-CN" sz="10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p:txBody>
      </p:sp>
      <p:sp>
        <p:nvSpPr>
          <p:cNvPr id="33" name="圆角矩形 32"/>
          <p:cNvSpPr/>
          <p:nvPr/>
        </p:nvSpPr>
        <p:spPr bwMode="auto">
          <a:xfrm>
            <a:off x="110071" y="2367352"/>
            <a:ext cx="1180601" cy="622075"/>
          </a:xfrm>
          <a:prstGeom prst="roundRect">
            <a:avLst/>
          </a:prstGeom>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1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自我博弈</a:t>
            </a:r>
            <a:endParaRPr lang="en-US" altLang="zh-CN" sz="11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a:p>
            <a:pPr algn="ctr">
              <a:defRPr/>
            </a:pPr>
            <a:r>
              <a:rPr lang="en-US" altLang="zh-CN" sz="11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Self-play</a:t>
            </a:r>
            <a:endParaRPr lang="en-US" altLang="zh-CN" sz="1100" b="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p:txBody>
      </p:sp>
      <mc:AlternateContent xmlns:mc="http://schemas.openxmlformats.org/markup-compatibility/2006" xmlns:a14="http://schemas.microsoft.com/office/drawing/2010/main">
        <mc:Choice Requires="a14">
          <p:sp>
            <p:nvSpPr>
              <p:cNvPr id="36" name="矩形 35"/>
              <p:cNvSpPr/>
              <p:nvPr/>
            </p:nvSpPr>
            <p:spPr>
              <a:xfrm>
                <a:off x="434158" y="5019753"/>
                <a:ext cx="6793077" cy="402995"/>
              </a:xfrm>
              <a:prstGeom prst="rect">
                <a:avLst/>
              </a:prstGeom>
            </p:spPr>
            <p:txBody>
              <a:bodyPr wrap="none">
                <a:spAutoFit/>
              </a:bodyPr>
              <a:lstStyle/>
              <a:p>
                <a:pPr algn="ctr"/>
                <a:r>
                  <a:rPr lang="zh-CN" altLang="en-US" sz="1600" dirty="0">
                    <a:latin typeface="黑体" panose="02010609060101010101" pitchFamily="49" charset="-122"/>
                    <a:ea typeface="黑体" panose="02010609060101010101" pitchFamily="49" charset="-122"/>
                  </a:rPr>
                  <a:t>人工智能算法自我博弈所得围棋序贯数据：</a:t>
                </a:r>
                <a:r>
                  <a:rPr lang="en-US" altLang="zh-CN" sz="1600" dirty="0">
                    <a:ea typeface="黑体" pitchFamily="49" charset="-122"/>
                  </a:rPr>
                  <a:t> </a:t>
                </a:r>
                <a14:m>
                  <m:oMath xmlns:m="http://schemas.openxmlformats.org/officeDocument/2006/math">
                    <m:sSub>
                      <m:sSubPr>
                        <m:ctrlPr>
                          <a:rPr lang="en-US" altLang="zh-CN" sz="1600" i="1">
                            <a:latin typeface="Cambria Math" panose="02040503050406030204" pitchFamily="18" charset="0"/>
                            <a:ea typeface="黑体" pitchFamily="49" charset="-122"/>
                          </a:rPr>
                        </m:ctrlPr>
                      </m:sSubPr>
                      <m:e>
                        <m:r>
                          <a:rPr lang="en-US" altLang="zh-CN" sz="1600" i="1">
                            <a:latin typeface="Cambria Math"/>
                            <a:ea typeface="黑体" pitchFamily="49" charset="-122"/>
                          </a:rPr>
                          <m:t>𝑠</m:t>
                        </m:r>
                      </m:e>
                      <m:sub>
                        <m:r>
                          <a:rPr lang="en-US" altLang="zh-CN" sz="1600" b="0" i="1" smtClean="0">
                            <a:latin typeface="Cambria Math"/>
                            <a:ea typeface="黑体" pitchFamily="49" charset="-122"/>
                          </a:rPr>
                          <m:t>1</m:t>
                        </m:r>
                      </m:sub>
                    </m:sSub>
                    <m:groupChr>
                      <m:groupChrPr>
                        <m:chr m:val="→"/>
                        <m:vertJc m:val="bot"/>
                        <m:ctrlPr>
                          <a:rPr lang="en-US" altLang="zh-CN" sz="1600" i="1" smtClean="0">
                            <a:latin typeface="Cambria Math" panose="02040503050406030204" pitchFamily="18" charset="0"/>
                            <a:ea typeface="黑体" pitchFamily="49" charset="-122"/>
                          </a:rPr>
                        </m:ctrlPr>
                      </m:groupChrPr>
                      <m:e>
                        <m:sSub>
                          <m:sSubPr>
                            <m:ctrlPr>
                              <a:rPr lang="en-US" altLang="zh-CN" sz="1600" i="1" smtClean="0">
                                <a:latin typeface="Cambria Math" panose="02040503050406030204" pitchFamily="18" charset="0"/>
                                <a:ea typeface="黑体" pitchFamily="49" charset="-122"/>
                              </a:rPr>
                            </m:ctrlPr>
                          </m:sSubPr>
                          <m:e>
                            <m:r>
                              <a:rPr lang="en-US" altLang="zh-CN" sz="1600" b="0" i="1" smtClean="0">
                                <a:latin typeface="Cambria Math"/>
                                <a:ea typeface="黑体" pitchFamily="49" charset="-122"/>
                              </a:rPr>
                              <m:t>𝑎</m:t>
                            </m:r>
                          </m:e>
                          <m:sub>
                            <m:r>
                              <a:rPr lang="en-US" altLang="zh-CN" sz="1600" b="0" i="1" smtClean="0">
                                <a:latin typeface="Cambria Math"/>
                                <a:ea typeface="黑体" pitchFamily="49" charset="-122"/>
                              </a:rPr>
                              <m:t>1</m:t>
                            </m:r>
                          </m:sub>
                        </m:sSub>
                      </m:e>
                    </m:groupChr>
                    <m:sSub>
                      <m:sSubPr>
                        <m:ctrlPr>
                          <a:rPr lang="en-US" altLang="zh-CN" sz="1600" i="1">
                            <a:latin typeface="Cambria Math" panose="02040503050406030204" pitchFamily="18" charset="0"/>
                            <a:ea typeface="黑体" pitchFamily="49" charset="-122"/>
                          </a:rPr>
                        </m:ctrlPr>
                      </m:sSubPr>
                      <m:e>
                        <m:r>
                          <a:rPr lang="en-US" altLang="zh-CN" sz="1600" i="1">
                            <a:latin typeface="Cambria Math"/>
                            <a:ea typeface="黑体" pitchFamily="49" charset="-122"/>
                          </a:rPr>
                          <m:t>𝑠</m:t>
                        </m:r>
                      </m:e>
                      <m:sub>
                        <m:r>
                          <a:rPr lang="en-US" altLang="zh-CN" sz="1600" b="0" i="1" smtClean="0">
                            <a:latin typeface="Cambria Math"/>
                            <a:ea typeface="黑体" pitchFamily="49" charset="-122"/>
                          </a:rPr>
                          <m:t>2</m:t>
                        </m:r>
                      </m:sub>
                    </m:sSub>
                    <m:groupChr>
                      <m:groupChrPr>
                        <m:chr m:val="→"/>
                        <m:vertJc m:val="bot"/>
                        <m:ctrlPr>
                          <a:rPr lang="en-US" altLang="zh-CN" sz="1600" i="1">
                            <a:latin typeface="Cambria Math" panose="02040503050406030204" pitchFamily="18" charset="0"/>
                            <a:ea typeface="黑体" pitchFamily="49" charset="-122"/>
                          </a:rPr>
                        </m:ctrlPr>
                      </m:groupChrPr>
                      <m:e>
                        <m:sSub>
                          <m:sSubPr>
                            <m:ctrlPr>
                              <a:rPr lang="en-US" altLang="zh-CN" sz="1600" i="1">
                                <a:latin typeface="Cambria Math" panose="02040503050406030204" pitchFamily="18" charset="0"/>
                                <a:ea typeface="黑体" pitchFamily="49" charset="-122"/>
                              </a:rPr>
                            </m:ctrlPr>
                          </m:sSubPr>
                          <m:e>
                            <m:r>
                              <a:rPr lang="en-US" altLang="zh-CN" sz="1600" i="1">
                                <a:latin typeface="Cambria Math"/>
                                <a:ea typeface="黑体" pitchFamily="49" charset="-122"/>
                              </a:rPr>
                              <m:t>𝑎</m:t>
                            </m:r>
                          </m:e>
                          <m:sub>
                            <m:r>
                              <a:rPr lang="en-US" altLang="zh-CN" sz="1600" b="0" i="1" smtClean="0">
                                <a:latin typeface="Cambria Math"/>
                                <a:ea typeface="黑体" pitchFamily="49" charset="-122"/>
                              </a:rPr>
                              <m:t>2</m:t>
                            </m:r>
                          </m:sub>
                        </m:sSub>
                      </m:e>
                    </m:groupChr>
                    <m:sSub>
                      <m:sSubPr>
                        <m:ctrlPr>
                          <a:rPr lang="en-US" altLang="zh-CN" sz="1600" i="1">
                            <a:latin typeface="Cambria Math" panose="02040503050406030204" pitchFamily="18" charset="0"/>
                            <a:ea typeface="黑体" pitchFamily="49" charset="-122"/>
                          </a:rPr>
                        </m:ctrlPr>
                      </m:sSubPr>
                      <m:e>
                        <m:r>
                          <a:rPr lang="en-US" altLang="zh-CN" sz="1600" i="1">
                            <a:latin typeface="Cambria Math"/>
                            <a:ea typeface="黑体" pitchFamily="49" charset="-122"/>
                          </a:rPr>
                          <m:t>𝑠</m:t>
                        </m:r>
                      </m:e>
                      <m:sub>
                        <m:r>
                          <a:rPr lang="en-US" altLang="zh-CN" sz="1600" b="0" i="1" smtClean="0">
                            <a:latin typeface="Cambria Math"/>
                            <a:ea typeface="黑体" pitchFamily="49" charset="-122"/>
                          </a:rPr>
                          <m:t>3</m:t>
                        </m:r>
                      </m:sub>
                    </m:sSub>
                    <m:groupChr>
                      <m:groupChrPr>
                        <m:chr m:val="→"/>
                        <m:vertJc m:val="bot"/>
                        <m:ctrlPr>
                          <a:rPr lang="en-US" altLang="zh-CN" sz="1600" i="1">
                            <a:latin typeface="Cambria Math" panose="02040503050406030204" pitchFamily="18" charset="0"/>
                            <a:ea typeface="黑体" pitchFamily="49" charset="-122"/>
                          </a:rPr>
                        </m:ctrlPr>
                      </m:groupChrPr>
                      <m:e>
                        <m:sSub>
                          <m:sSubPr>
                            <m:ctrlPr>
                              <a:rPr lang="en-US" altLang="zh-CN" sz="1600" i="1">
                                <a:latin typeface="Cambria Math" panose="02040503050406030204" pitchFamily="18" charset="0"/>
                                <a:ea typeface="黑体" pitchFamily="49" charset="-122"/>
                              </a:rPr>
                            </m:ctrlPr>
                          </m:sSubPr>
                          <m:e>
                            <m:r>
                              <a:rPr lang="en-US" altLang="zh-CN" sz="1600" i="1">
                                <a:latin typeface="Cambria Math"/>
                                <a:ea typeface="黑体" pitchFamily="49" charset="-122"/>
                              </a:rPr>
                              <m:t>𝑎</m:t>
                            </m:r>
                          </m:e>
                          <m:sub>
                            <m:r>
                              <a:rPr lang="en-US" altLang="zh-CN" sz="1600" b="0" i="1" smtClean="0">
                                <a:latin typeface="Cambria Math"/>
                                <a:ea typeface="黑体" pitchFamily="49" charset="-122"/>
                              </a:rPr>
                              <m:t>3</m:t>
                            </m:r>
                          </m:sub>
                        </m:sSub>
                      </m:e>
                    </m:groupChr>
                    <m:r>
                      <a:rPr lang="en-US" altLang="zh-CN" sz="1600" b="0" i="1" smtClean="0">
                        <a:latin typeface="Cambria Math"/>
                        <a:ea typeface="黑体" pitchFamily="49" charset="-122"/>
                      </a:rPr>
                      <m:t>…</m:t>
                    </m:r>
                    <m:sSub>
                      <m:sSubPr>
                        <m:ctrlPr>
                          <a:rPr lang="en-US" altLang="zh-CN" sz="1600" i="1">
                            <a:latin typeface="Cambria Math" panose="02040503050406030204" pitchFamily="18" charset="0"/>
                            <a:ea typeface="黑体" pitchFamily="49" charset="-122"/>
                          </a:rPr>
                        </m:ctrlPr>
                      </m:sSubPr>
                      <m:e>
                        <m:r>
                          <a:rPr lang="en-US" altLang="zh-CN" sz="1600" i="1">
                            <a:latin typeface="Cambria Math"/>
                            <a:ea typeface="黑体" pitchFamily="49" charset="-122"/>
                          </a:rPr>
                          <m:t>𝑠</m:t>
                        </m:r>
                      </m:e>
                      <m:sub>
                        <m:r>
                          <a:rPr lang="en-US" altLang="zh-CN" sz="1600" b="0" i="1" smtClean="0">
                            <a:latin typeface="Cambria Math"/>
                            <a:ea typeface="黑体" pitchFamily="49" charset="-122"/>
                          </a:rPr>
                          <m:t>𝑇</m:t>
                        </m:r>
                      </m:sub>
                    </m:sSub>
                    <m:groupChr>
                      <m:groupChrPr>
                        <m:chr m:val="→"/>
                        <m:vertJc m:val="bot"/>
                        <m:ctrlPr>
                          <a:rPr lang="en-US" altLang="zh-CN" sz="1600" i="1">
                            <a:latin typeface="Cambria Math" panose="02040503050406030204" pitchFamily="18" charset="0"/>
                            <a:ea typeface="黑体" pitchFamily="49" charset="-122"/>
                          </a:rPr>
                        </m:ctrlPr>
                      </m:groupChrPr>
                      <m:e>
                        <m:sSub>
                          <m:sSubPr>
                            <m:ctrlPr>
                              <a:rPr lang="en-US" altLang="zh-CN" sz="1600" i="1">
                                <a:latin typeface="Cambria Math" panose="02040503050406030204" pitchFamily="18" charset="0"/>
                                <a:ea typeface="黑体" pitchFamily="49" charset="-122"/>
                              </a:rPr>
                            </m:ctrlPr>
                          </m:sSubPr>
                          <m:e>
                            <m:r>
                              <a:rPr lang="en-US" altLang="zh-CN" sz="1600" i="1">
                                <a:latin typeface="Cambria Math"/>
                                <a:ea typeface="黑体" pitchFamily="49" charset="-122"/>
                              </a:rPr>
                              <m:t>𝑎</m:t>
                            </m:r>
                          </m:e>
                          <m:sub>
                            <m:r>
                              <a:rPr lang="en-US" altLang="zh-CN" sz="1600" b="0" i="1" smtClean="0">
                                <a:latin typeface="Cambria Math"/>
                                <a:ea typeface="黑体" pitchFamily="49" charset="-122"/>
                              </a:rPr>
                              <m:t>𝑇</m:t>
                            </m:r>
                          </m:sub>
                        </m:sSub>
                      </m:e>
                    </m:groupChr>
                    <m:r>
                      <a:rPr lang="en-US" altLang="zh-CN" sz="1600" b="0" i="1" smtClean="0">
                        <a:latin typeface="Cambria Math"/>
                        <a:ea typeface="黑体" pitchFamily="49" charset="-122"/>
                      </a:rPr>
                      <m:t>𝑅𝑒𝑤𝑎𝑟𝑑</m:t>
                    </m:r>
                  </m:oMath>
                </a14:m>
                <a:endParaRPr lang="zh-CN" altLang="en-US" sz="1600" dirty="0">
                  <a:latin typeface="黑体" panose="02010609060101010101" pitchFamily="49" charset="-122"/>
                  <a:ea typeface="黑体" panose="02010609060101010101" pitchFamily="49" charset="-122"/>
                </a:endParaRPr>
              </a:p>
            </p:txBody>
          </p:sp>
        </mc:Choice>
        <mc:Fallback xmlns="">
          <p:sp>
            <p:nvSpPr>
              <p:cNvPr id="36" name="矩形 35"/>
              <p:cNvSpPr>
                <a:spLocks noRot="1" noChangeAspect="1" noMove="1" noResize="1" noEditPoints="1" noAdjustHandles="1" noChangeArrowheads="1" noChangeShapeType="1" noTextEdit="1"/>
              </p:cNvSpPr>
              <p:nvPr/>
            </p:nvSpPr>
            <p:spPr>
              <a:xfrm>
                <a:off x="436559" y="3764813"/>
                <a:ext cx="6788269" cy="402995"/>
              </a:xfrm>
              <a:prstGeom prst="rect">
                <a:avLst/>
              </a:prstGeom>
              <a:blipFill rotWithShape="1">
                <a:blip r:embed="rId11"/>
                <a:stretch>
                  <a:fillRect l="-270"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4749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a:spLocks noGrp="1"/>
          </p:cNvSpPr>
          <p:nvPr>
            <p:ph type="title"/>
          </p:nvPr>
        </p:nvSpPr>
        <p:spPr>
          <a:xfrm>
            <a:off x="611412" y="167624"/>
            <a:ext cx="7507707" cy="657727"/>
          </a:xfrm>
        </p:spPr>
        <p:txBody>
          <a:bodyPr>
            <a:noAutofit/>
          </a:bodyPr>
          <a:lstStyle/>
          <a:p>
            <a:r>
              <a:rPr lang="zh-CN" altLang="en-US" sz="1800" b="1" dirty="0">
                <a:latin typeface="+mn-lt"/>
                <a:ea typeface="微软雅黑" panose="020B0503020204020204" pitchFamily="34" charset="-122"/>
                <a:cs typeface="+mn-cs"/>
              </a:rPr>
              <a:t>从</a:t>
            </a:r>
            <a:r>
              <a:rPr lang="en-US" altLang="zh-CN" sz="1800" b="1" dirty="0" err="1">
                <a:latin typeface="+mn-lt"/>
                <a:ea typeface="微软雅黑" panose="020B0503020204020204" pitchFamily="34" charset="-122"/>
                <a:cs typeface="+mn-cs"/>
              </a:rPr>
              <a:t>AlphaGo</a:t>
            </a:r>
            <a:r>
              <a:rPr lang="zh-CN" altLang="en-US" sz="1800" b="1" dirty="0">
                <a:latin typeface="+mn-lt"/>
                <a:ea typeface="微软雅黑" panose="020B0503020204020204" pitchFamily="34" charset="-122"/>
                <a:cs typeface="+mn-cs"/>
              </a:rPr>
              <a:t>到 </a:t>
            </a:r>
            <a:r>
              <a:rPr lang="en-US" altLang="zh-CN" sz="1800" b="1" dirty="0" err="1">
                <a:latin typeface="+mn-lt"/>
                <a:ea typeface="微软雅黑" panose="020B0503020204020204" pitchFamily="34" charset="-122"/>
                <a:cs typeface="+mn-cs"/>
              </a:rPr>
              <a:t>AlphaGo</a:t>
            </a:r>
            <a:r>
              <a:rPr lang="en-US" altLang="zh-CN" sz="1800" b="1" dirty="0">
                <a:latin typeface="+mn-lt"/>
                <a:ea typeface="微软雅黑" panose="020B0503020204020204" pitchFamily="34" charset="-122"/>
                <a:cs typeface="+mn-cs"/>
              </a:rPr>
              <a:t> Zero(</a:t>
            </a:r>
            <a:r>
              <a:rPr lang="zh-CN" altLang="en-US" sz="1800" b="1" dirty="0">
                <a:latin typeface="+mn-lt"/>
                <a:ea typeface="微软雅黑" panose="020B0503020204020204" pitchFamily="34" charset="-122"/>
                <a:cs typeface="+mn-cs"/>
              </a:rPr>
              <a:t>元</a:t>
            </a:r>
            <a:r>
              <a:rPr lang="en-US" altLang="zh-CN" sz="1800" b="1" dirty="0">
                <a:latin typeface="+mn-lt"/>
                <a:ea typeface="微软雅黑" panose="020B0503020204020204" pitchFamily="34" charset="-122"/>
                <a:cs typeface="+mn-cs"/>
              </a:rPr>
              <a:t>)</a:t>
            </a:r>
            <a:endParaRPr lang="zh-CN" altLang="en-US" sz="1800" b="1" dirty="0">
              <a:latin typeface="+mn-lt"/>
              <a:ea typeface="微软雅黑" panose="020B0503020204020204" pitchFamily="34" charset="-122"/>
              <a:cs typeface="+mn-cs"/>
            </a:endParaRPr>
          </a:p>
        </p:txBody>
      </p:sp>
      <p:sp>
        <p:nvSpPr>
          <p:cNvPr id="7" name="圆角矩形 6"/>
          <p:cNvSpPr/>
          <p:nvPr/>
        </p:nvSpPr>
        <p:spPr bwMode="auto">
          <a:xfrm>
            <a:off x="533403" y="4575409"/>
            <a:ext cx="1676400" cy="558701"/>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蒙特卡洛树搜索  </a:t>
            </a:r>
            <a:endParaRPr lang="en-US" altLang="zh-CN" sz="14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p:txBody>
      </p:sp>
      <p:sp>
        <p:nvSpPr>
          <p:cNvPr id="2" name="右箭头 1"/>
          <p:cNvSpPr/>
          <p:nvPr/>
        </p:nvSpPr>
        <p:spPr>
          <a:xfrm>
            <a:off x="2570647" y="2897206"/>
            <a:ext cx="423808" cy="4064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29" name="矩形 28"/>
              <p:cNvSpPr/>
              <p:nvPr/>
            </p:nvSpPr>
            <p:spPr>
              <a:xfrm>
                <a:off x="6773331" y="2897206"/>
                <a:ext cx="2249092" cy="738664"/>
              </a:xfrm>
              <a:prstGeom prst="rect">
                <a:avLst/>
              </a:prstGeom>
            </p:spPr>
            <p:txBody>
              <a:bodyPr wrap="square">
                <a:spAutoFit/>
              </a:bodyPr>
              <a:lstStyle/>
              <a:p>
                <a:pPr algn="ct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提升策略网络决策能力：</a:t>
                </a:r>
                <a:r>
                  <a:rPr lang="en-US" altLang="zh-CN" sz="1400" dirty="0">
                    <a:solidFill>
                      <a:srgbClr val="FF0000"/>
                    </a:solidFill>
                    <a:latin typeface="Times New Roman" panose="02020603050405020304" pitchFamily="18" charset="0"/>
                    <a:ea typeface="黑体" pitchFamily="49" charset="-122"/>
                    <a:cs typeface="Times New Roman" panose="02020603050405020304" pitchFamily="18" charset="0"/>
                  </a:rPr>
                  <a:t> </a:t>
                </a:r>
                <a14:m>
                  <m:oMath xmlns:m="http://schemas.openxmlformats.org/officeDocument/2006/math">
                    <m:r>
                      <a:rPr lang="zh-CN" altLang="en-US" sz="1400" i="1" smtClean="0">
                        <a:solidFill>
                          <a:srgbClr val="FF0000"/>
                        </a:solidFill>
                        <a:latin typeface="Cambria Math"/>
                        <a:ea typeface="黑体" pitchFamily="49" charset="-122"/>
                      </a:rPr>
                      <m:t>𝒯</m:t>
                    </m:r>
                    <m:d>
                      <m:dPr>
                        <m:ctrlPr>
                          <a:rPr lang="en-US" altLang="zh-CN" sz="1400" b="0" i="1" smtClean="0">
                            <a:solidFill>
                              <a:srgbClr val="FF0000"/>
                            </a:solidFill>
                            <a:latin typeface="Cambria Math" panose="02040503050406030204" pitchFamily="18" charset="0"/>
                            <a:ea typeface="黑体" pitchFamily="49" charset="-122"/>
                          </a:rPr>
                        </m:ctrlPr>
                      </m:dPr>
                      <m:e>
                        <m:sSub>
                          <m:sSubPr>
                            <m:ctrlPr>
                              <a:rPr lang="en-US" altLang="zh-CN" sz="1400" i="1">
                                <a:solidFill>
                                  <a:srgbClr val="FF0000"/>
                                </a:solidFill>
                                <a:latin typeface="Cambria Math" panose="02040503050406030204" pitchFamily="18" charset="0"/>
                                <a:ea typeface="黑体" pitchFamily="49" charset="-122"/>
                              </a:rPr>
                            </m:ctrlPr>
                          </m:sSubPr>
                          <m:e>
                            <m:r>
                              <a:rPr lang="en-US" altLang="zh-CN" sz="1400" i="1">
                                <a:solidFill>
                                  <a:srgbClr val="FF0000"/>
                                </a:solidFill>
                                <a:latin typeface="Cambria Math"/>
                                <a:ea typeface="黑体" pitchFamily="49" charset="-122"/>
                              </a:rPr>
                              <m:t>𝑠</m:t>
                            </m:r>
                          </m:e>
                          <m:sub>
                            <m:r>
                              <a:rPr lang="en-US" altLang="zh-CN" sz="1400" b="0" i="1" smtClean="0">
                                <a:solidFill>
                                  <a:srgbClr val="FF0000"/>
                                </a:solidFill>
                                <a:latin typeface="Cambria Math"/>
                                <a:ea typeface="黑体" pitchFamily="49" charset="-122"/>
                              </a:rPr>
                              <m:t>𝑡</m:t>
                            </m:r>
                          </m:sub>
                        </m:sSub>
                      </m:e>
                    </m:d>
                    <m:r>
                      <a:rPr lang="en-US" altLang="zh-CN" sz="1400" b="0" i="1" smtClean="0">
                        <a:solidFill>
                          <a:srgbClr val="FF0000"/>
                        </a:solidFill>
                        <a:latin typeface="Cambria Math"/>
                        <a:ea typeface="黑体" pitchFamily="49" charset="-122"/>
                      </a:rPr>
                      <m:t>=</m:t>
                    </m:r>
                    <m:sSub>
                      <m:sSubPr>
                        <m:ctrlPr>
                          <a:rPr lang="en-US" altLang="zh-CN" sz="1400" b="0" i="1" smtClean="0">
                            <a:solidFill>
                              <a:srgbClr val="FF0000"/>
                            </a:solidFill>
                            <a:latin typeface="Cambria Math" panose="02040503050406030204" pitchFamily="18" charset="0"/>
                            <a:ea typeface="黑体" pitchFamily="49" charset="-122"/>
                          </a:rPr>
                        </m:ctrlPr>
                      </m:sSubPr>
                      <m:e>
                        <m:r>
                          <a:rPr lang="en-US" altLang="zh-CN" sz="1400" b="0" i="1" smtClean="0">
                            <a:solidFill>
                              <a:srgbClr val="FF0000"/>
                            </a:solidFill>
                            <a:latin typeface="Cambria Math"/>
                            <a:ea typeface="黑体" pitchFamily="49" charset="-122"/>
                          </a:rPr>
                          <m:t>𝑎</m:t>
                        </m:r>
                      </m:e>
                      <m:sub>
                        <m:r>
                          <a:rPr lang="en-US" altLang="zh-CN" sz="1400" b="0" i="1" smtClean="0">
                            <a:solidFill>
                              <a:srgbClr val="FF0000"/>
                            </a:solidFill>
                            <a:latin typeface="Cambria Math"/>
                            <a:ea typeface="黑体" pitchFamily="49" charset="-122"/>
                          </a:rPr>
                          <m:t>𝑡</m:t>
                        </m:r>
                      </m:sub>
                    </m:sSub>
                  </m:oMath>
                </a14:m>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给定棋面状态</a:t>
                </a:r>
                <a14:m>
                  <m:oMath xmlns:m="http://schemas.openxmlformats.org/officeDocument/2006/math">
                    <m:sSub>
                      <m:sSubPr>
                        <m:ctrlPr>
                          <a:rPr lang="en-US" altLang="zh-CN" sz="1400" i="1">
                            <a:solidFill>
                              <a:srgbClr val="FF0000"/>
                            </a:solidFill>
                            <a:latin typeface="Cambria Math" panose="02040503050406030204" pitchFamily="18" charset="0"/>
                            <a:ea typeface="黑体" pitchFamily="49" charset="-122"/>
                          </a:rPr>
                        </m:ctrlPr>
                      </m:sSubPr>
                      <m:e>
                        <m:r>
                          <a:rPr lang="en-US" altLang="zh-CN" sz="1400" i="1">
                            <a:solidFill>
                              <a:srgbClr val="FF0000"/>
                            </a:solidFill>
                            <a:latin typeface="Cambria Math"/>
                            <a:ea typeface="黑体" pitchFamily="49" charset="-122"/>
                          </a:rPr>
                          <m:t>𝑠</m:t>
                        </m:r>
                      </m:e>
                      <m:sub>
                        <m:r>
                          <a:rPr lang="en-US" altLang="zh-CN" sz="1400" i="1">
                            <a:solidFill>
                              <a:srgbClr val="FF0000"/>
                            </a:solidFill>
                            <a:latin typeface="Cambria Math"/>
                            <a:ea typeface="黑体" pitchFamily="49" charset="-122"/>
                          </a:rPr>
                          <m:t>𝑡</m:t>
                        </m:r>
                      </m:sub>
                    </m:sSub>
                  </m:oMath>
                </a14:m>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，选择一个落子行动</a:t>
                </a:r>
                <a14:m>
                  <m:oMath xmlns:m="http://schemas.openxmlformats.org/officeDocument/2006/math">
                    <m:sSub>
                      <m:sSubPr>
                        <m:ctrlPr>
                          <a:rPr lang="en-US" altLang="zh-CN" sz="1400" i="1">
                            <a:solidFill>
                              <a:srgbClr val="FF0000"/>
                            </a:solidFill>
                            <a:latin typeface="Cambria Math" panose="02040503050406030204" pitchFamily="18" charset="0"/>
                            <a:ea typeface="黑体" pitchFamily="49" charset="-122"/>
                          </a:rPr>
                        </m:ctrlPr>
                      </m:sSubPr>
                      <m:e>
                        <m:r>
                          <a:rPr lang="en-US" altLang="zh-CN" sz="1400" i="1">
                            <a:solidFill>
                              <a:srgbClr val="FF0000"/>
                            </a:solidFill>
                            <a:latin typeface="Cambria Math"/>
                            <a:ea typeface="黑体" pitchFamily="49" charset="-122"/>
                          </a:rPr>
                          <m:t>𝑎</m:t>
                        </m:r>
                      </m:e>
                      <m:sub>
                        <m:r>
                          <a:rPr lang="en-US" altLang="zh-CN" sz="1400" i="1">
                            <a:solidFill>
                              <a:srgbClr val="FF0000"/>
                            </a:solidFill>
                            <a:latin typeface="Cambria Math"/>
                            <a:ea typeface="黑体" pitchFamily="49" charset="-122"/>
                          </a:rPr>
                          <m:t>𝑡</m:t>
                        </m:r>
                      </m:sub>
                    </m:sSub>
                  </m:oMath>
                </a14:m>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9" name="矩形 28"/>
              <p:cNvSpPr>
                <a:spLocks noRot="1" noChangeAspect="1" noMove="1" noResize="1" noEditPoints="1" noAdjustHandles="1" noChangeArrowheads="1" noChangeShapeType="1" noTextEdit="1"/>
              </p:cNvSpPr>
              <p:nvPr/>
            </p:nvSpPr>
            <p:spPr>
              <a:xfrm>
                <a:off x="6773332" y="2172904"/>
                <a:ext cx="2249091" cy="738664"/>
              </a:xfrm>
              <a:prstGeom prst="rect">
                <a:avLst/>
              </a:prstGeom>
              <a:blipFill rotWithShape="1">
                <a:blip r:embed="rId3"/>
                <a:stretch>
                  <a:fillRect t="-1639" b="-7377"/>
                </a:stretch>
              </a:blipFill>
            </p:spPr>
            <p:txBody>
              <a:bodyPr/>
              <a:lstStyle/>
              <a:p>
                <a:r>
                  <a:rPr lang="zh-CN" altLang="en-US">
                    <a:noFill/>
                  </a:rPr>
                  <a:t> </a:t>
                </a:r>
              </a:p>
            </p:txBody>
          </p:sp>
        </mc:Fallback>
      </mc:AlternateContent>
      <p:sp>
        <p:nvSpPr>
          <p:cNvPr id="34" name="圆角矩形 33"/>
          <p:cNvSpPr/>
          <p:nvPr/>
        </p:nvSpPr>
        <p:spPr bwMode="auto">
          <a:xfrm>
            <a:off x="4546377" y="4376568"/>
            <a:ext cx="1180601" cy="622075"/>
          </a:xfrm>
          <a:prstGeom prst="roundRect">
            <a:avLst/>
          </a:prstGeom>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1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训练更好的</a:t>
            </a:r>
            <a:endParaRPr lang="en-US" altLang="zh-CN" sz="11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a:p>
            <a:pPr algn="ctr">
              <a:defRPr/>
            </a:pPr>
            <a:r>
              <a:rPr lang="zh-CN" altLang="en-US" sz="11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策略函数</a:t>
            </a:r>
            <a:endParaRPr lang="en-US" altLang="zh-CN" sz="1100" b="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p:txBody>
      </p:sp>
      <p:sp>
        <p:nvSpPr>
          <p:cNvPr id="15" name="矩形 14"/>
          <p:cNvSpPr/>
          <p:nvPr/>
        </p:nvSpPr>
        <p:spPr>
          <a:xfrm>
            <a:off x="2354983" y="845601"/>
            <a:ext cx="3922012" cy="415498"/>
          </a:xfrm>
          <a:prstGeom prst="rect">
            <a:avLst/>
          </a:prstGeom>
        </p:spPr>
        <p:txBody>
          <a:bodyPr wrap="square">
            <a:spAutoFit/>
          </a:bodyPr>
          <a:lstStyle/>
          <a:p>
            <a:pPr>
              <a:lnSpc>
                <a:spcPct val="150000"/>
              </a:lnSpc>
              <a:buFont typeface="Arial" panose="020B0604020202020204" pitchFamily="34" charset="0"/>
              <a:buNone/>
            </a:pPr>
            <a:r>
              <a:rPr lang="en-US" altLang="zh-CN" sz="1400" b="1" dirty="0" err="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AlphaGo</a:t>
            </a:r>
            <a:r>
              <a:rPr lang="zh-CN" altLang="en-US" sz="1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：从感知到决策</a:t>
            </a:r>
            <a:r>
              <a:rPr lang="en-US" altLang="zh-CN" sz="1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zh-CN" altLang="en-US" sz="1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蒙特卡洛树搜索</a:t>
            </a: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732" y="2088874"/>
            <a:ext cx="2258099" cy="2367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3088686" y="2710557"/>
            <a:ext cx="3608447" cy="830997"/>
          </a:xfrm>
          <a:prstGeom prst="rect">
            <a:avLst/>
          </a:prstGeom>
        </p:spPr>
        <p:txBody>
          <a:bodyPr wrap="square">
            <a:spAutoFit/>
          </a:bodyPr>
          <a:lstStyle/>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b="1" i="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Exploration</a:t>
            </a:r>
            <a:r>
              <a:rPr lang="zh-CN" altLang="en-US" sz="14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探索</a:t>
            </a:r>
            <a:r>
              <a:rPr lang="en-US" altLang="zh-CN" sz="14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vs. </a:t>
            </a:r>
            <a:r>
              <a:rPr lang="en-US" altLang="zh-CN" sz="1400" b="1" i="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Exploitation </a:t>
            </a:r>
            <a:r>
              <a:rPr lang="en-US" altLang="zh-CN" sz="14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利用</a:t>
            </a:r>
            <a:r>
              <a:rPr lang="en-US" altLang="zh-CN" sz="14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p>
          <a:p>
            <a:pPr algn="ct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通过</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平衡探索未知空间</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与</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利用已有经验</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”进行采样</a:t>
            </a:r>
          </a:p>
        </p:txBody>
      </p:sp>
    </p:spTree>
    <p:extLst>
      <p:ext uri="{BB962C8B-B14F-4D97-AF65-F5344CB8AC3E}">
        <p14:creationId xmlns:p14="http://schemas.microsoft.com/office/powerpoint/2010/main" val="3433573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a:spLocks noGrp="1"/>
          </p:cNvSpPr>
          <p:nvPr>
            <p:ph type="title"/>
          </p:nvPr>
        </p:nvSpPr>
        <p:spPr>
          <a:xfrm>
            <a:off x="611412" y="156930"/>
            <a:ext cx="7507707" cy="657727"/>
          </a:xfrm>
        </p:spPr>
        <p:txBody>
          <a:bodyPr>
            <a:noAutofit/>
          </a:bodyPr>
          <a:lstStyle/>
          <a:p>
            <a:r>
              <a:rPr lang="zh-CN" altLang="en-US" sz="1800" b="1" dirty="0">
                <a:latin typeface="+mn-lt"/>
                <a:ea typeface="微软雅黑" panose="020B0503020204020204" pitchFamily="34" charset="-122"/>
                <a:cs typeface="+mn-cs"/>
              </a:rPr>
              <a:t>从</a:t>
            </a:r>
            <a:r>
              <a:rPr lang="en-US" altLang="zh-CN" sz="1800" b="1" dirty="0" err="1">
                <a:latin typeface="+mn-lt"/>
                <a:ea typeface="微软雅黑" panose="020B0503020204020204" pitchFamily="34" charset="-122"/>
                <a:cs typeface="+mn-cs"/>
              </a:rPr>
              <a:t>AlphaGo</a:t>
            </a:r>
            <a:r>
              <a:rPr lang="zh-CN" altLang="en-US" sz="1800" b="1" dirty="0">
                <a:latin typeface="+mn-lt"/>
                <a:ea typeface="微软雅黑" panose="020B0503020204020204" pitchFamily="34" charset="-122"/>
                <a:cs typeface="+mn-cs"/>
              </a:rPr>
              <a:t>到</a:t>
            </a:r>
            <a:r>
              <a:rPr lang="en-US" altLang="zh-CN" sz="1800" b="1" dirty="0" err="1">
                <a:latin typeface="+mn-lt"/>
                <a:ea typeface="微软雅黑" panose="020B0503020204020204" pitchFamily="34" charset="-122"/>
                <a:cs typeface="+mn-cs"/>
              </a:rPr>
              <a:t>AlphaGo</a:t>
            </a:r>
            <a:r>
              <a:rPr lang="en-US" altLang="zh-CN" sz="1800" b="1" dirty="0">
                <a:latin typeface="+mn-lt"/>
                <a:ea typeface="微软雅黑" panose="020B0503020204020204" pitchFamily="34" charset="-122"/>
                <a:cs typeface="+mn-cs"/>
              </a:rPr>
              <a:t> Zero(</a:t>
            </a:r>
            <a:r>
              <a:rPr lang="zh-CN" altLang="en-US" sz="1800" b="1" dirty="0">
                <a:latin typeface="+mn-lt"/>
                <a:ea typeface="微软雅黑" panose="020B0503020204020204" pitchFamily="34" charset="-122"/>
                <a:cs typeface="+mn-cs"/>
              </a:rPr>
              <a:t>元</a:t>
            </a:r>
            <a:r>
              <a:rPr lang="en-US" altLang="zh-CN" sz="1800" b="1" dirty="0">
                <a:latin typeface="+mn-lt"/>
                <a:ea typeface="微软雅黑" panose="020B0503020204020204" pitchFamily="34" charset="-122"/>
                <a:cs typeface="+mn-cs"/>
              </a:rPr>
              <a:t>)</a:t>
            </a:r>
            <a:endParaRPr lang="zh-CN" altLang="en-US" sz="1800" b="1" dirty="0">
              <a:latin typeface="+mn-lt"/>
              <a:ea typeface="微软雅黑" panose="020B0503020204020204" pitchFamily="34" charset="-122"/>
              <a:cs typeface="+mn-cs"/>
            </a:endParaRPr>
          </a:p>
        </p:txBody>
      </p:sp>
      <p:sp>
        <p:nvSpPr>
          <p:cNvPr id="36" name="矩形 35"/>
          <p:cNvSpPr/>
          <p:nvPr/>
        </p:nvSpPr>
        <p:spPr>
          <a:xfrm>
            <a:off x="2817211" y="951751"/>
            <a:ext cx="3333692" cy="415498"/>
          </a:xfrm>
          <a:prstGeom prst="rect">
            <a:avLst/>
          </a:prstGeom>
        </p:spPr>
        <p:txBody>
          <a:bodyPr wrap="square">
            <a:spAutoFit/>
          </a:bodyPr>
          <a:lstStyle/>
          <a:p>
            <a:pPr>
              <a:lnSpc>
                <a:spcPct val="150000"/>
              </a:lnSpc>
              <a:buFont typeface="Arial" panose="020B0604020202020204" pitchFamily="34" charset="0"/>
              <a:buNone/>
            </a:pPr>
            <a:r>
              <a:rPr lang="en-US" altLang="zh-CN" sz="1400" b="1" dirty="0" err="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AlphaGo</a:t>
            </a:r>
            <a:r>
              <a:rPr lang="zh-CN" altLang="en-US" sz="1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：从感知到决策</a:t>
            </a:r>
          </a:p>
        </p:txBody>
      </p:sp>
      <p:sp>
        <p:nvSpPr>
          <p:cNvPr id="17" name="圆角矩形 16"/>
          <p:cNvSpPr/>
          <p:nvPr/>
        </p:nvSpPr>
        <p:spPr bwMode="auto">
          <a:xfrm>
            <a:off x="94725" y="1687319"/>
            <a:ext cx="2905760" cy="881097"/>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vertOverflow="overflow" horzOverflow="overflow" vert="horz" wrap="none" tIns="0" bIns="0" numCol="1" spcCol="0" rtlCol="0" fromWordArt="0" anchor="ctr" anchorCtr="0" forceAA="0" compatLnSpc="1">
            <a:no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b="1" i="0" u="none" strike="noStrike" kern="0" cap="none" spc="0" normalizeH="0" baseline="0" noProof="0" dirty="0">
                <a:ln>
                  <a:noFill/>
                </a:ln>
                <a:solidFill>
                  <a:srgbClr val="C00000"/>
                </a:solidFill>
                <a:effectLst/>
                <a:uLnTx/>
                <a:uFillTx/>
                <a:latin typeface="Times New Roman" pitchFamily="18" charset="0"/>
                <a:ea typeface="微软雅黑" pitchFamily="34" charset="-122"/>
                <a:cs typeface="Times New Roman" pitchFamily="18" charset="0"/>
                <a:sym typeface="+mn-ea"/>
              </a:rPr>
              <a:t>深度学习</a:t>
            </a:r>
            <a:endParaRPr kumimoji="0" lang="en-US" altLang="zh-CN" b="1" i="0" u="none" strike="noStrike" kern="0" cap="none" spc="0" normalizeH="0" baseline="0" noProof="0" dirty="0">
              <a:ln>
                <a:noFill/>
              </a:ln>
              <a:solidFill>
                <a:srgbClr val="C00000"/>
              </a:solidFill>
              <a:effectLst/>
              <a:uLnTx/>
              <a:uFillTx/>
              <a:latin typeface="Times New Roman" pitchFamily="18" charset="0"/>
              <a:ea typeface="微软雅黑" pitchFamily="34" charset="-122"/>
              <a:cs typeface="Times New Roman" pitchFamily="18" charset="0"/>
              <a:sym typeface="+mn-ea"/>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sym typeface="+mn-ea"/>
              </a:rPr>
              <a:t>    </a:t>
            </a:r>
            <a:r>
              <a:rPr lang="zh-CN" altLang="en-US" sz="1400" b="1" kern="0" dirty="0">
                <a:solidFill>
                  <a:srgbClr val="0070C0"/>
                </a:solidFill>
                <a:latin typeface="Times New Roman" pitchFamily="18" charset="0"/>
                <a:ea typeface="微软雅黑" pitchFamily="34" charset="-122"/>
                <a:cs typeface="Times New Roman" pitchFamily="18" charset="0"/>
                <a:sym typeface="+mn-ea"/>
              </a:rPr>
              <a:t>     有效</a:t>
            </a:r>
            <a:r>
              <a:rPr kumimoji="0" lang="zh-CN" altLang="en-US"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sym typeface="+mn-ea"/>
              </a:rPr>
              <a:t>编码黑白相间围棋的棋面</a:t>
            </a:r>
          </a:p>
        </p:txBody>
      </p:sp>
      <p:sp>
        <p:nvSpPr>
          <p:cNvPr id="18" name="圆角矩形 17"/>
          <p:cNvSpPr/>
          <p:nvPr/>
        </p:nvSpPr>
        <p:spPr bwMode="auto">
          <a:xfrm>
            <a:off x="153993" y="3188742"/>
            <a:ext cx="2905760" cy="881097"/>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vertOverflow="overflow" horzOverflow="overflow" vert="horz" wrap="none" tIns="0" bIns="0" numCol="1" spcCol="0" rtlCol="0" fromWordArt="0" anchor="ctr" anchorCtr="0" forceAA="0" compatLnSpc="1">
            <a:noAutofit/>
          </a:bodyPr>
          <a:lstStyle/>
          <a:p>
            <a:pPr fontAlgn="base">
              <a:spcBef>
                <a:spcPct val="0"/>
              </a:spcBef>
              <a:spcAft>
                <a:spcPct val="0"/>
              </a:spcAft>
              <a:defRPr/>
            </a:pPr>
            <a:r>
              <a:rPr lang="zh-CN" altLang="en-US" b="1" kern="0" dirty="0">
                <a:solidFill>
                  <a:srgbClr val="C00000"/>
                </a:solidFill>
                <a:latin typeface="Times New Roman" pitchFamily="18" charset="0"/>
                <a:ea typeface="微软雅黑" pitchFamily="34" charset="-122"/>
                <a:cs typeface="Times New Roman" pitchFamily="18" charset="0"/>
                <a:sym typeface="+mn-ea"/>
              </a:rPr>
              <a:t>强化学习</a:t>
            </a:r>
            <a:endParaRPr lang="en-US" altLang="zh-CN" b="1" kern="0" dirty="0">
              <a:solidFill>
                <a:srgbClr val="C00000"/>
              </a:solidFill>
              <a:latin typeface="Times New Roman" pitchFamily="18" charset="0"/>
              <a:ea typeface="微软雅黑" pitchFamily="34" charset="-122"/>
              <a:cs typeface="Times New Roman" pitchFamily="18" charset="0"/>
              <a:sym typeface="+mn-ea"/>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sym typeface="+mn-ea"/>
              </a:rPr>
              <a:t>        助力做出长时间序贯决策</a:t>
            </a:r>
          </a:p>
        </p:txBody>
      </p:sp>
      <p:sp>
        <p:nvSpPr>
          <p:cNvPr id="19" name="圆角矩形 18"/>
          <p:cNvSpPr/>
          <p:nvPr/>
        </p:nvSpPr>
        <p:spPr bwMode="auto">
          <a:xfrm>
            <a:off x="153993" y="4814344"/>
            <a:ext cx="2981961" cy="881097"/>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vertOverflow="overflow" horzOverflow="overflow" vert="horz" wrap="none" tIns="0" bIns="0" numCol="1" spcCol="0" rtlCol="0" fromWordArt="0" anchor="ctr" anchorCtr="0" forceAA="0" compatLnSpc="1">
            <a:noAutofit/>
          </a:bodyPr>
          <a:lstStyle/>
          <a:p>
            <a:pPr fontAlgn="base">
              <a:spcBef>
                <a:spcPct val="0"/>
              </a:spcBef>
              <a:spcAft>
                <a:spcPct val="0"/>
              </a:spcAft>
              <a:defRPr/>
            </a:pPr>
            <a:r>
              <a:rPr lang="zh-CN" altLang="en-US" b="1" kern="0" dirty="0">
                <a:solidFill>
                  <a:srgbClr val="C00000"/>
                </a:solidFill>
                <a:latin typeface="Times New Roman" pitchFamily="18" charset="0"/>
                <a:ea typeface="微软雅黑" pitchFamily="34" charset="-122"/>
                <a:cs typeface="Times New Roman" pitchFamily="18" charset="0"/>
                <a:sym typeface="+mn-ea"/>
              </a:rPr>
              <a:t>蒙特卡洛树搜索</a:t>
            </a:r>
            <a:endParaRPr lang="en-US" altLang="zh-CN" b="1" kern="0" dirty="0">
              <a:solidFill>
                <a:srgbClr val="C00000"/>
              </a:solidFill>
              <a:latin typeface="Times New Roman" pitchFamily="18" charset="0"/>
              <a:ea typeface="微软雅黑" pitchFamily="34" charset="-122"/>
              <a:cs typeface="Times New Roman" pitchFamily="18" charset="0"/>
              <a:sym typeface="+mn-ea"/>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sym typeface="+mn-ea"/>
              </a:rPr>
              <a:t>        支持从浩渺样本空间中采样</a:t>
            </a:r>
          </a:p>
        </p:txBody>
      </p:sp>
      <p:grpSp>
        <p:nvGrpSpPr>
          <p:cNvPr id="13" name="组合 12"/>
          <p:cNvGrpSpPr/>
          <p:nvPr/>
        </p:nvGrpSpPr>
        <p:grpSpPr>
          <a:xfrm>
            <a:off x="3233984" y="1607481"/>
            <a:ext cx="6201332" cy="4539291"/>
            <a:chOff x="4665133" y="1223202"/>
            <a:chExt cx="6201332" cy="3404468"/>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133" y="1753022"/>
              <a:ext cx="3352800" cy="195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7166" y="1238287"/>
              <a:ext cx="685800" cy="766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直接箭头连接符 3"/>
            <p:cNvCxnSpPr/>
            <p:nvPr/>
          </p:nvCxnSpPr>
          <p:spPr>
            <a:xfrm flipH="1" flipV="1">
              <a:off x="5562600" y="1684867"/>
              <a:ext cx="431800" cy="1699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587662" y="1223202"/>
              <a:ext cx="1186543" cy="415498"/>
            </a:xfrm>
            <a:prstGeom prst="rect">
              <a:avLst/>
            </a:prstGeom>
          </p:spPr>
          <p:txBody>
            <a:bodyPr wrap="none">
              <a:spAutoFit/>
            </a:bodyPr>
            <a:lstStyle/>
            <a:p>
              <a:r>
                <a:rPr lang="zh-CN" altLang="en-US" b="1" dirty="0">
                  <a:solidFill>
                    <a:srgbClr val="C00000"/>
                  </a:solidFill>
                  <a:latin typeface="黑体" panose="02010609060101010101" pitchFamily="49" charset="-122"/>
                  <a:ea typeface="黑体" panose="02010609060101010101" pitchFamily="49" charset="-122"/>
                </a:rPr>
                <a:t>深</a:t>
              </a:r>
              <a:r>
                <a:rPr lang="zh-CN" altLang="en-US" sz="1200" b="1" dirty="0">
                  <a:latin typeface="黑体" panose="02010609060101010101" pitchFamily="49" charset="-122"/>
                  <a:ea typeface="黑体" panose="02010609060101010101" pitchFamily="49" charset="-122"/>
                </a:rPr>
                <a:t>度学习有效</a:t>
              </a:r>
              <a:endParaRPr lang="en-US" altLang="zh-CN" sz="1200" b="1" dirty="0">
                <a:latin typeface="黑体" panose="02010609060101010101" pitchFamily="49" charset="-122"/>
                <a:ea typeface="黑体" panose="02010609060101010101" pitchFamily="49" charset="-122"/>
              </a:endParaRPr>
            </a:p>
            <a:p>
              <a:r>
                <a:rPr lang="zh-CN" altLang="en-US" sz="1200" b="1" dirty="0">
                  <a:latin typeface="黑体" panose="02010609060101010101" pitchFamily="49" charset="-122"/>
                  <a:ea typeface="黑体" panose="02010609060101010101" pitchFamily="49" charset="-122"/>
                </a:rPr>
                <a:t>编码感知棋面</a:t>
              </a:r>
            </a:p>
          </p:txBody>
        </p:sp>
        <p:cxnSp>
          <p:nvCxnSpPr>
            <p:cNvPr id="24" name="直接箭头连接符 23"/>
            <p:cNvCxnSpPr/>
            <p:nvPr/>
          </p:nvCxnSpPr>
          <p:spPr>
            <a:xfrm flipH="1">
              <a:off x="6951133" y="2149478"/>
              <a:ext cx="1077104" cy="4413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p:cNvSpPr/>
                <p:nvPr/>
              </p:nvSpPr>
              <p:spPr>
                <a:xfrm>
                  <a:off x="8100259" y="1858836"/>
                  <a:ext cx="2766206" cy="1005709"/>
                </a:xfrm>
                <a:prstGeom prst="rect">
                  <a:avLst/>
                </a:prstGeom>
              </p:spPr>
              <p:txBody>
                <a:bodyPr wrap="none">
                  <a:spAutoFit/>
                </a:bodyPr>
                <a:lstStyle/>
                <a:p>
                  <a:r>
                    <a:rPr lang="zh-CN" altLang="en-US" b="1" dirty="0">
                      <a:solidFill>
                        <a:srgbClr val="C00000"/>
                      </a:solidFill>
                      <a:latin typeface="黑体" panose="02010609060101010101" pitchFamily="49" charset="-122"/>
                      <a:ea typeface="黑体" panose="02010609060101010101" pitchFamily="49" charset="-122"/>
                    </a:rPr>
                    <a:t>强</a:t>
                  </a:r>
                  <a:r>
                    <a:rPr lang="zh-CN" altLang="en-US" sz="1200" b="1" dirty="0">
                      <a:latin typeface="黑体" panose="02010609060101010101" pitchFamily="49" charset="-122"/>
                      <a:ea typeface="黑体" panose="02010609060101010101" pitchFamily="49" charset="-122"/>
                    </a:rPr>
                    <a:t>化学习助力</a:t>
                  </a:r>
                  <a:endParaRPr lang="en-US" altLang="zh-CN" sz="1200" b="1" dirty="0">
                    <a:latin typeface="黑体" panose="02010609060101010101" pitchFamily="49" charset="-122"/>
                    <a:ea typeface="黑体" panose="02010609060101010101" pitchFamily="49" charset="-122"/>
                  </a:endParaRPr>
                </a:p>
                <a:p>
                  <a:r>
                    <a:rPr lang="zh-CN" altLang="en-US" sz="1200" b="1" dirty="0">
                      <a:latin typeface="黑体" panose="02010609060101010101" pitchFamily="49" charset="-122"/>
                      <a:ea typeface="黑体" panose="02010609060101010101" pitchFamily="49" charset="-122"/>
                    </a:rPr>
                    <a:t>序贯决策行动</a:t>
                  </a:r>
                  <a:endParaRPr lang="en-US" altLang="zh-CN" sz="1200" b="1" dirty="0">
                    <a:latin typeface="黑体" panose="02010609060101010101" pitchFamily="49" charset="-122"/>
                    <a:ea typeface="黑体" panose="02010609060101010101" pitchFamily="49" charset="-122"/>
                  </a:endParaRPr>
                </a:p>
                <a:p>
                  <a:pPr/>
                  <a14:m>
                    <m:oMathPara xmlns:m="http://schemas.openxmlformats.org/officeDocument/2006/math">
                      <m:oMathParaPr>
                        <m:jc m:val="centerGroup"/>
                      </m:oMathParaPr>
                      <m:oMath xmlns:m="http://schemas.openxmlformats.org/officeDocument/2006/math">
                        <m:sSub>
                          <m:sSubPr>
                            <m:ctrlPr>
                              <a:rPr lang="en-US" altLang="zh-CN" sz="1200" i="1">
                                <a:latin typeface="Cambria Math" panose="02040503050406030204" pitchFamily="18" charset="0"/>
                                <a:ea typeface="黑体" pitchFamily="49" charset="-122"/>
                              </a:rPr>
                            </m:ctrlPr>
                          </m:sSubPr>
                          <m:e>
                            <m:r>
                              <a:rPr lang="en-US" altLang="zh-CN" sz="1200" i="1">
                                <a:latin typeface="Cambria Math"/>
                                <a:ea typeface="黑体" pitchFamily="49" charset="-122"/>
                              </a:rPr>
                              <m:t>𝑠</m:t>
                            </m:r>
                          </m:e>
                          <m:sub>
                            <m:r>
                              <a:rPr lang="en-US" altLang="zh-CN" sz="1200" i="1">
                                <a:latin typeface="Cambria Math"/>
                                <a:ea typeface="黑体" pitchFamily="49" charset="-122"/>
                              </a:rPr>
                              <m:t>1</m:t>
                            </m:r>
                          </m:sub>
                        </m:sSub>
                        <m:groupChr>
                          <m:groupChrPr>
                            <m:chr m:val="→"/>
                            <m:vertJc m:val="bot"/>
                            <m:ctrlPr>
                              <a:rPr lang="en-US" altLang="zh-CN" sz="1200" i="1">
                                <a:latin typeface="Cambria Math" panose="02040503050406030204" pitchFamily="18" charset="0"/>
                                <a:ea typeface="黑体" pitchFamily="49" charset="-122"/>
                              </a:rPr>
                            </m:ctrlPr>
                          </m:groupChrPr>
                          <m:e>
                            <m:sSub>
                              <m:sSubPr>
                                <m:ctrlPr>
                                  <a:rPr lang="en-US" altLang="zh-CN" sz="1200" i="1">
                                    <a:latin typeface="Cambria Math" panose="02040503050406030204" pitchFamily="18" charset="0"/>
                                    <a:ea typeface="黑体" pitchFamily="49" charset="-122"/>
                                  </a:rPr>
                                </m:ctrlPr>
                              </m:sSubPr>
                              <m:e>
                                <m:r>
                                  <a:rPr lang="en-US" altLang="zh-CN" sz="1200" i="1">
                                    <a:latin typeface="Cambria Math"/>
                                    <a:ea typeface="黑体" pitchFamily="49" charset="-122"/>
                                  </a:rPr>
                                  <m:t>𝑎</m:t>
                                </m:r>
                              </m:e>
                              <m:sub>
                                <m:r>
                                  <a:rPr lang="en-US" altLang="zh-CN" sz="1200" i="1">
                                    <a:latin typeface="Cambria Math"/>
                                    <a:ea typeface="黑体" pitchFamily="49" charset="-122"/>
                                  </a:rPr>
                                  <m:t>1</m:t>
                                </m:r>
                              </m:sub>
                            </m:sSub>
                          </m:e>
                        </m:groupChr>
                        <m:sSub>
                          <m:sSubPr>
                            <m:ctrlPr>
                              <a:rPr lang="en-US" altLang="zh-CN" sz="1200" i="1">
                                <a:latin typeface="Cambria Math" panose="02040503050406030204" pitchFamily="18" charset="0"/>
                                <a:ea typeface="黑体" pitchFamily="49" charset="-122"/>
                              </a:rPr>
                            </m:ctrlPr>
                          </m:sSubPr>
                          <m:e>
                            <m:r>
                              <a:rPr lang="en-US" altLang="zh-CN" sz="1200" i="1">
                                <a:latin typeface="Cambria Math"/>
                                <a:ea typeface="黑体" pitchFamily="49" charset="-122"/>
                              </a:rPr>
                              <m:t>𝑠</m:t>
                            </m:r>
                          </m:e>
                          <m:sub>
                            <m:r>
                              <a:rPr lang="en-US" altLang="zh-CN" sz="1200" i="1">
                                <a:latin typeface="Cambria Math"/>
                                <a:ea typeface="黑体" pitchFamily="49" charset="-122"/>
                              </a:rPr>
                              <m:t>2</m:t>
                            </m:r>
                          </m:sub>
                        </m:sSub>
                        <m:groupChr>
                          <m:groupChrPr>
                            <m:chr m:val="→"/>
                            <m:vertJc m:val="bot"/>
                            <m:ctrlPr>
                              <a:rPr lang="en-US" altLang="zh-CN" sz="1200" i="1">
                                <a:latin typeface="Cambria Math" panose="02040503050406030204" pitchFamily="18" charset="0"/>
                                <a:ea typeface="黑体" pitchFamily="49" charset="-122"/>
                              </a:rPr>
                            </m:ctrlPr>
                          </m:groupChrPr>
                          <m:e>
                            <m:sSub>
                              <m:sSubPr>
                                <m:ctrlPr>
                                  <a:rPr lang="en-US" altLang="zh-CN" sz="1200" i="1">
                                    <a:latin typeface="Cambria Math" panose="02040503050406030204" pitchFamily="18" charset="0"/>
                                    <a:ea typeface="黑体" pitchFamily="49" charset="-122"/>
                                  </a:rPr>
                                </m:ctrlPr>
                              </m:sSubPr>
                              <m:e>
                                <m:r>
                                  <a:rPr lang="en-US" altLang="zh-CN" sz="1200" i="1">
                                    <a:latin typeface="Cambria Math"/>
                                    <a:ea typeface="黑体" pitchFamily="49" charset="-122"/>
                                  </a:rPr>
                                  <m:t>𝑎</m:t>
                                </m:r>
                              </m:e>
                              <m:sub>
                                <m:r>
                                  <a:rPr lang="en-US" altLang="zh-CN" sz="1200" i="1">
                                    <a:latin typeface="Cambria Math"/>
                                    <a:ea typeface="黑体" pitchFamily="49" charset="-122"/>
                                  </a:rPr>
                                  <m:t>2</m:t>
                                </m:r>
                              </m:sub>
                            </m:sSub>
                          </m:e>
                        </m:groupChr>
                        <m:sSub>
                          <m:sSubPr>
                            <m:ctrlPr>
                              <a:rPr lang="en-US" altLang="zh-CN" sz="1200" i="1">
                                <a:latin typeface="Cambria Math" panose="02040503050406030204" pitchFamily="18" charset="0"/>
                                <a:ea typeface="黑体" pitchFamily="49" charset="-122"/>
                              </a:rPr>
                            </m:ctrlPr>
                          </m:sSubPr>
                          <m:e>
                            <m:r>
                              <a:rPr lang="en-US" altLang="zh-CN" sz="1200" i="1">
                                <a:latin typeface="Cambria Math"/>
                                <a:ea typeface="黑体" pitchFamily="49" charset="-122"/>
                              </a:rPr>
                              <m:t>𝑠</m:t>
                            </m:r>
                          </m:e>
                          <m:sub>
                            <m:r>
                              <a:rPr lang="en-US" altLang="zh-CN" sz="1200" i="1">
                                <a:latin typeface="Cambria Math"/>
                                <a:ea typeface="黑体" pitchFamily="49" charset="-122"/>
                              </a:rPr>
                              <m:t>3</m:t>
                            </m:r>
                          </m:sub>
                        </m:sSub>
                        <m:groupChr>
                          <m:groupChrPr>
                            <m:chr m:val="→"/>
                            <m:vertJc m:val="bot"/>
                            <m:ctrlPr>
                              <a:rPr lang="en-US" altLang="zh-CN" sz="1200" i="1">
                                <a:latin typeface="Cambria Math" panose="02040503050406030204" pitchFamily="18" charset="0"/>
                                <a:ea typeface="黑体" pitchFamily="49" charset="-122"/>
                              </a:rPr>
                            </m:ctrlPr>
                          </m:groupChrPr>
                          <m:e>
                            <m:sSub>
                              <m:sSubPr>
                                <m:ctrlPr>
                                  <a:rPr lang="en-US" altLang="zh-CN" sz="1200" i="1">
                                    <a:latin typeface="Cambria Math" panose="02040503050406030204" pitchFamily="18" charset="0"/>
                                    <a:ea typeface="黑体" pitchFamily="49" charset="-122"/>
                                  </a:rPr>
                                </m:ctrlPr>
                              </m:sSubPr>
                              <m:e>
                                <m:r>
                                  <a:rPr lang="en-US" altLang="zh-CN" sz="1200" i="1">
                                    <a:latin typeface="Cambria Math"/>
                                    <a:ea typeface="黑体" pitchFamily="49" charset="-122"/>
                                  </a:rPr>
                                  <m:t>𝑎</m:t>
                                </m:r>
                              </m:e>
                              <m:sub>
                                <m:r>
                                  <a:rPr lang="en-US" altLang="zh-CN" sz="1200" i="1">
                                    <a:latin typeface="Cambria Math"/>
                                    <a:ea typeface="黑体" pitchFamily="49" charset="-122"/>
                                  </a:rPr>
                                  <m:t>3</m:t>
                                </m:r>
                              </m:sub>
                            </m:sSub>
                          </m:e>
                        </m:groupChr>
                        <m:r>
                          <a:rPr lang="en-US" altLang="zh-CN" sz="1200" i="1">
                            <a:latin typeface="Cambria Math"/>
                            <a:ea typeface="黑体" pitchFamily="49" charset="-122"/>
                          </a:rPr>
                          <m:t>…</m:t>
                        </m:r>
                        <m:sSub>
                          <m:sSubPr>
                            <m:ctrlPr>
                              <a:rPr lang="en-US" altLang="zh-CN" sz="1200" i="1">
                                <a:latin typeface="Cambria Math" panose="02040503050406030204" pitchFamily="18" charset="0"/>
                                <a:ea typeface="黑体" pitchFamily="49" charset="-122"/>
                              </a:rPr>
                            </m:ctrlPr>
                          </m:sSubPr>
                          <m:e>
                            <m:r>
                              <a:rPr lang="en-US" altLang="zh-CN" sz="1200" i="1">
                                <a:latin typeface="Cambria Math"/>
                                <a:ea typeface="黑体" pitchFamily="49" charset="-122"/>
                              </a:rPr>
                              <m:t>𝑠</m:t>
                            </m:r>
                          </m:e>
                          <m:sub>
                            <m:r>
                              <a:rPr lang="en-US" altLang="zh-CN" sz="1200" i="1">
                                <a:latin typeface="Cambria Math"/>
                                <a:ea typeface="黑体" pitchFamily="49" charset="-122"/>
                              </a:rPr>
                              <m:t>𝑇</m:t>
                            </m:r>
                          </m:sub>
                        </m:sSub>
                        <m:groupChr>
                          <m:groupChrPr>
                            <m:chr m:val="→"/>
                            <m:vertJc m:val="bot"/>
                            <m:ctrlPr>
                              <a:rPr lang="en-US" altLang="zh-CN" sz="1200" i="1">
                                <a:latin typeface="Cambria Math" panose="02040503050406030204" pitchFamily="18" charset="0"/>
                                <a:ea typeface="黑体" pitchFamily="49" charset="-122"/>
                              </a:rPr>
                            </m:ctrlPr>
                          </m:groupChrPr>
                          <m:e>
                            <m:sSub>
                              <m:sSubPr>
                                <m:ctrlPr>
                                  <a:rPr lang="en-US" altLang="zh-CN" sz="1200" i="1">
                                    <a:latin typeface="Cambria Math" panose="02040503050406030204" pitchFamily="18" charset="0"/>
                                    <a:ea typeface="黑体" pitchFamily="49" charset="-122"/>
                                  </a:rPr>
                                </m:ctrlPr>
                              </m:sSubPr>
                              <m:e>
                                <m:r>
                                  <a:rPr lang="en-US" altLang="zh-CN" sz="1200" i="1">
                                    <a:latin typeface="Cambria Math"/>
                                    <a:ea typeface="黑体" pitchFamily="49" charset="-122"/>
                                  </a:rPr>
                                  <m:t>𝑎</m:t>
                                </m:r>
                              </m:e>
                              <m:sub>
                                <m:r>
                                  <a:rPr lang="en-US" altLang="zh-CN" sz="1200" i="1">
                                    <a:latin typeface="Cambria Math"/>
                                    <a:ea typeface="黑体" pitchFamily="49" charset="-122"/>
                                  </a:rPr>
                                  <m:t>𝑇</m:t>
                                </m:r>
                              </m:sub>
                            </m:sSub>
                          </m:e>
                        </m:groupChr>
                        <m:r>
                          <a:rPr lang="en-US" altLang="zh-CN" sz="1200" i="1">
                            <a:latin typeface="Cambria Math"/>
                            <a:ea typeface="黑体" pitchFamily="49" charset="-122"/>
                          </a:rPr>
                          <m:t>𝑅𝑒𝑤𝑎𝑟𝑑</m:t>
                        </m:r>
                      </m:oMath>
                    </m:oMathPara>
                  </a14:m>
                  <a:endParaRPr lang="zh-CN" altLang="en-US" sz="1200" dirty="0">
                    <a:latin typeface="黑体" panose="02010609060101010101" pitchFamily="49" charset="-122"/>
                    <a:ea typeface="黑体" panose="02010609060101010101" pitchFamily="49" charset="-122"/>
                  </a:endParaRPr>
                </a:p>
                <a:p>
                  <a:endParaRPr lang="en-US" altLang="zh-CN" sz="1200" i="1" dirty="0">
                    <a:latin typeface="Cambria Math"/>
                    <a:ea typeface="黑体" pitchFamily="49" charset="-122"/>
                  </a:endParaRPr>
                </a:p>
                <a:p>
                  <a:endParaRPr lang="en-US" altLang="zh-CN" sz="1200" dirty="0">
                    <a:latin typeface="黑体" panose="02010609060101010101" pitchFamily="49" charset="-122"/>
                    <a:ea typeface="黑体" panose="02010609060101010101" pitchFamily="49" charset="-122"/>
                  </a:endParaRPr>
                </a:p>
                <a:p>
                  <a:endParaRPr lang="zh-CN" altLang="en-US" sz="1200" dirty="0">
                    <a:latin typeface="黑体" panose="02010609060101010101" pitchFamily="49" charset="-122"/>
                    <a:ea typeface="黑体" panose="02010609060101010101" pitchFamily="49" charset="-122"/>
                  </a:endParaRPr>
                </a:p>
              </p:txBody>
            </p:sp>
          </mc:Choice>
          <mc:Fallback xmlns="">
            <p:sp>
              <p:nvSpPr>
                <p:cNvPr id="26" name="矩形 25"/>
                <p:cNvSpPr>
                  <a:spLocks noRot="1" noChangeAspect="1" noMove="1" noResize="1" noEditPoints="1" noAdjustHandles="1" noChangeArrowheads="1" noChangeShapeType="1" noTextEdit="1"/>
                </p:cNvSpPr>
                <p:nvPr/>
              </p:nvSpPr>
              <p:spPr>
                <a:xfrm>
                  <a:off x="8100258" y="1858836"/>
                  <a:ext cx="2330959" cy="1389226"/>
                </a:xfrm>
                <a:prstGeom prst="rect">
                  <a:avLst/>
                </a:prstGeom>
                <a:blipFill rotWithShape="1">
                  <a:blip r:embed="rId5"/>
                  <a:stretch>
                    <a:fillRect l="-2094" t="-21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5392300" y="3760461"/>
                  <a:ext cx="2746279" cy="867209"/>
                </a:xfrm>
                <a:prstGeom prst="rect">
                  <a:avLst/>
                </a:prstGeom>
              </p:spPr>
              <p:txBody>
                <a:bodyPr wrap="square">
                  <a:spAutoFit/>
                </a:bodyPr>
                <a:lstStyle/>
                <a:p>
                  <a:pPr algn="ctr"/>
                  <a:r>
                    <a:rPr lang="zh-CN" altLang="en-US" b="1" dirty="0">
                      <a:solidFill>
                        <a:srgbClr val="C00000"/>
                      </a:solidFill>
                      <a:latin typeface="黑体" panose="02010609060101010101" pitchFamily="49" charset="-122"/>
                      <a:ea typeface="黑体" panose="02010609060101010101" pitchFamily="49" charset="-122"/>
                    </a:rPr>
                    <a:t>蒙</a:t>
                  </a:r>
                  <a:r>
                    <a:rPr lang="zh-CN" altLang="en-US" sz="1200" b="1" dirty="0">
                      <a:latin typeface="黑体" panose="02010609060101010101" pitchFamily="49" charset="-122"/>
                      <a:ea typeface="黑体" panose="02010609060101010101" pitchFamily="49" charset="-122"/>
                    </a:rPr>
                    <a:t>特卡洛搜索按照“探索与利用”原则采样序列来训练模型</a:t>
                  </a:r>
                  <a:endParaRPr lang="en-US" altLang="zh-CN" sz="1200" b="1" dirty="0">
                    <a:latin typeface="黑体" panose="02010609060101010101" pitchFamily="49" charset="-122"/>
                    <a:ea typeface="黑体" panose="02010609060101010101" pitchFamily="49" charset="-122"/>
                  </a:endParaRPr>
                </a:p>
                <a:p>
                  <a:pPr algn="ctr"/>
                  <a14:m>
                    <m:oMathPara xmlns:m="http://schemas.openxmlformats.org/officeDocument/2006/math">
                      <m:oMathParaPr>
                        <m:jc m:val="centerGroup"/>
                      </m:oMathParaPr>
                      <m:oMath xmlns:m="http://schemas.openxmlformats.org/officeDocument/2006/math">
                        <m:sSub>
                          <m:sSubPr>
                            <m:ctrlPr>
                              <a:rPr lang="en-US" altLang="zh-CN" sz="1200" i="1">
                                <a:latin typeface="Cambria Math" panose="02040503050406030204" pitchFamily="18" charset="0"/>
                                <a:ea typeface="黑体" pitchFamily="49" charset="-122"/>
                              </a:rPr>
                            </m:ctrlPr>
                          </m:sSubPr>
                          <m:e>
                            <m:r>
                              <a:rPr lang="en-US" altLang="zh-CN" sz="1200" i="1">
                                <a:latin typeface="Cambria Math"/>
                                <a:ea typeface="黑体" pitchFamily="49" charset="-122"/>
                              </a:rPr>
                              <m:t>𝑠</m:t>
                            </m:r>
                          </m:e>
                          <m:sub>
                            <m:r>
                              <a:rPr lang="en-US" altLang="zh-CN" sz="1200" i="1">
                                <a:latin typeface="Cambria Math"/>
                                <a:ea typeface="黑体" pitchFamily="49" charset="-122"/>
                              </a:rPr>
                              <m:t>𝑡</m:t>
                            </m:r>
                          </m:sub>
                        </m:sSub>
                        <m:groupChr>
                          <m:groupChrPr>
                            <m:chr m:val="→"/>
                            <m:vertJc m:val="bot"/>
                            <m:ctrlPr>
                              <a:rPr lang="en-US" altLang="zh-CN" sz="1200" i="1">
                                <a:latin typeface="Cambria Math" panose="02040503050406030204" pitchFamily="18" charset="0"/>
                                <a:ea typeface="黑体" pitchFamily="49" charset="-122"/>
                              </a:rPr>
                            </m:ctrlPr>
                          </m:groupChrPr>
                          <m:e>
                            <m:sSub>
                              <m:sSubPr>
                                <m:ctrlPr>
                                  <a:rPr lang="en-US" altLang="zh-CN" sz="1200" i="1">
                                    <a:latin typeface="Cambria Math" panose="02040503050406030204" pitchFamily="18" charset="0"/>
                                    <a:ea typeface="黑体" pitchFamily="49" charset="-122"/>
                                  </a:rPr>
                                </m:ctrlPr>
                              </m:sSubPr>
                              <m:e>
                                <m:r>
                                  <a:rPr lang="en-US" altLang="zh-CN" sz="1200" i="1">
                                    <a:latin typeface="Cambria Math"/>
                                    <a:ea typeface="黑体" pitchFamily="49" charset="-122"/>
                                  </a:rPr>
                                  <m:t>𝑎</m:t>
                                </m:r>
                              </m:e>
                              <m:sub>
                                <m:r>
                                  <a:rPr lang="en-US" altLang="zh-CN" sz="1200" i="1">
                                    <a:latin typeface="Cambria Math"/>
                                    <a:ea typeface="黑体" pitchFamily="49" charset="-122"/>
                                  </a:rPr>
                                  <m:t>𝑡</m:t>
                                </m:r>
                              </m:sub>
                            </m:sSub>
                          </m:e>
                        </m:groupChr>
                        <m:sSub>
                          <m:sSubPr>
                            <m:ctrlPr>
                              <a:rPr lang="en-US" altLang="zh-CN" sz="1200" i="1">
                                <a:latin typeface="Cambria Math" panose="02040503050406030204" pitchFamily="18" charset="0"/>
                                <a:ea typeface="黑体" pitchFamily="49" charset="-122"/>
                              </a:rPr>
                            </m:ctrlPr>
                          </m:sSubPr>
                          <m:e>
                            <m:r>
                              <a:rPr lang="en-US" altLang="zh-CN" sz="1200" i="1">
                                <a:latin typeface="Cambria Math"/>
                                <a:ea typeface="黑体" pitchFamily="49" charset="-122"/>
                              </a:rPr>
                              <m:t>𝑠</m:t>
                            </m:r>
                          </m:e>
                          <m:sub>
                            <m:r>
                              <a:rPr lang="en-US" altLang="zh-CN" sz="1200" i="1">
                                <a:latin typeface="Cambria Math"/>
                                <a:ea typeface="黑体" pitchFamily="49" charset="-122"/>
                              </a:rPr>
                              <m:t>𝑡</m:t>
                            </m:r>
                            <m:r>
                              <a:rPr lang="en-US" altLang="zh-CN" sz="1200" i="1">
                                <a:latin typeface="Cambria Math"/>
                                <a:ea typeface="黑体" pitchFamily="49" charset="-122"/>
                              </a:rPr>
                              <m:t>+1</m:t>
                            </m:r>
                          </m:sub>
                        </m:sSub>
                        <m:groupChr>
                          <m:groupChrPr>
                            <m:chr m:val="→"/>
                            <m:vertJc m:val="bot"/>
                            <m:ctrlPr>
                              <a:rPr lang="en-US" altLang="zh-CN" sz="1200" i="1">
                                <a:latin typeface="Cambria Math" panose="02040503050406030204" pitchFamily="18" charset="0"/>
                                <a:ea typeface="黑体" pitchFamily="49" charset="-122"/>
                              </a:rPr>
                            </m:ctrlPr>
                          </m:groupChrPr>
                          <m:e>
                            <m:sSub>
                              <m:sSubPr>
                                <m:ctrlPr>
                                  <a:rPr lang="en-US" altLang="zh-CN" sz="1200" i="1">
                                    <a:latin typeface="Cambria Math" panose="02040503050406030204" pitchFamily="18" charset="0"/>
                                    <a:ea typeface="黑体" pitchFamily="49" charset="-122"/>
                                  </a:rPr>
                                </m:ctrlPr>
                              </m:sSubPr>
                              <m:e>
                                <m:r>
                                  <a:rPr lang="en-US" altLang="zh-CN" sz="1200" i="1">
                                    <a:latin typeface="Cambria Math"/>
                                    <a:ea typeface="黑体" pitchFamily="49" charset="-122"/>
                                  </a:rPr>
                                  <m:t>𝑎</m:t>
                                </m:r>
                              </m:e>
                              <m:sub>
                                <m:r>
                                  <a:rPr lang="en-US" altLang="zh-CN" sz="1200" i="1">
                                    <a:latin typeface="Cambria Math"/>
                                    <a:ea typeface="黑体" pitchFamily="49" charset="-122"/>
                                  </a:rPr>
                                  <m:t>𝑡</m:t>
                                </m:r>
                                <m:r>
                                  <a:rPr lang="en-US" altLang="zh-CN" sz="1200" b="0" i="1" smtClean="0">
                                    <a:latin typeface="Cambria Math"/>
                                    <a:ea typeface="黑体" pitchFamily="49" charset="-122"/>
                                  </a:rPr>
                                  <m:t>+1</m:t>
                                </m:r>
                              </m:sub>
                            </m:sSub>
                          </m:e>
                        </m:groupChr>
                        <m:sSub>
                          <m:sSubPr>
                            <m:ctrlPr>
                              <a:rPr lang="en-US" altLang="zh-CN" sz="1200" i="1">
                                <a:latin typeface="Cambria Math" panose="02040503050406030204" pitchFamily="18" charset="0"/>
                                <a:ea typeface="黑体" pitchFamily="49" charset="-122"/>
                              </a:rPr>
                            </m:ctrlPr>
                          </m:sSubPr>
                          <m:e>
                            <m:r>
                              <a:rPr lang="en-US" altLang="zh-CN" sz="1200" i="1">
                                <a:latin typeface="Cambria Math"/>
                                <a:ea typeface="黑体" pitchFamily="49" charset="-122"/>
                              </a:rPr>
                              <m:t>𝑠</m:t>
                            </m:r>
                          </m:e>
                          <m:sub>
                            <m:r>
                              <a:rPr lang="en-US" altLang="zh-CN" sz="1200" i="1">
                                <a:latin typeface="Cambria Math"/>
                                <a:ea typeface="黑体" pitchFamily="49" charset="-122"/>
                              </a:rPr>
                              <m:t>𝑡</m:t>
                            </m:r>
                            <m:r>
                              <a:rPr lang="en-US" altLang="zh-CN" sz="1200" i="1">
                                <a:latin typeface="Cambria Math"/>
                                <a:ea typeface="黑体" pitchFamily="49" charset="-122"/>
                              </a:rPr>
                              <m:t>+2</m:t>
                            </m:r>
                          </m:sub>
                        </m:sSub>
                        <m:r>
                          <a:rPr lang="en-US" altLang="zh-CN" sz="1200" b="0" i="1" smtClean="0">
                            <a:latin typeface="Cambria Math"/>
                            <a:ea typeface="黑体" pitchFamily="49" charset="-122"/>
                          </a:rPr>
                          <m:t>…</m:t>
                        </m:r>
                        <m:groupChr>
                          <m:groupChrPr>
                            <m:chr m:val="→"/>
                            <m:vertJc m:val="bot"/>
                            <m:ctrlPr>
                              <a:rPr lang="en-US" altLang="zh-CN" sz="1200" i="1">
                                <a:latin typeface="Cambria Math" panose="02040503050406030204" pitchFamily="18" charset="0"/>
                                <a:ea typeface="黑体" pitchFamily="49" charset="-122"/>
                              </a:rPr>
                            </m:ctrlPr>
                          </m:groupChrPr>
                          <m:e>
                            <m:sSub>
                              <m:sSubPr>
                                <m:ctrlPr>
                                  <a:rPr lang="en-US" altLang="zh-CN" sz="1200" i="1">
                                    <a:latin typeface="Cambria Math" panose="02040503050406030204" pitchFamily="18" charset="0"/>
                                    <a:ea typeface="黑体" pitchFamily="49" charset="-122"/>
                                  </a:rPr>
                                </m:ctrlPr>
                              </m:sSubPr>
                              <m:e>
                                <m:r>
                                  <a:rPr lang="en-US" altLang="zh-CN" sz="1200" i="1">
                                    <a:latin typeface="Cambria Math"/>
                                    <a:ea typeface="黑体" pitchFamily="49" charset="-122"/>
                                  </a:rPr>
                                  <m:t>𝑎</m:t>
                                </m:r>
                              </m:e>
                              <m:sub>
                                <m:r>
                                  <a:rPr lang="en-US" altLang="zh-CN" sz="1200" b="0" i="1" smtClean="0">
                                    <a:latin typeface="Cambria Math"/>
                                    <a:ea typeface="黑体" pitchFamily="49" charset="-122"/>
                                  </a:rPr>
                                  <m:t>𝑇</m:t>
                                </m:r>
                              </m:sub>
                            </m:sSub>
                          </m:e>
                        </m:groupChr>
                        <m:sSub>
                          <m:sSubPr>
                            <m:ctrlPr>
                              <a:rPr lang="en-US" altLang="zh-CN" sz="1200" i="1">
                                <a:latin typeface="Cambria Math" panose="02040503050406030204" pitchFamily="18" charset="0"/>
                                <a:ea typeface="黑体" pitchFamily="49" charset="-122"/>
                              </a:rPr>
                            </m:ctrlPr>
                          </m:sSubPr>
                          <m:e>
                            <m:r>
                              <a:rPr lang="en-US" altLang="zh-CN" sz="1200" i="1">
                                <a:latin typeface="Cambria Math"/>
                                <a:ea typeface="黑体" pitchFamily="49" charset="-122"/>
                              </a:rPr>
                              <m:t>𝑠</m:t>
                            </m:r>
                          </m:e>
                          <m:sub>
                            <m:r>
                              <a:rPr lang="en-US" altLang="zh-CN" sz="1200" b="0" i="1" smtClean="0">
                                <a:latin typeface="Cambria Math"/>
                                <a:ea typeface="黑体" pitchFamily="49" charset="-122"/>
                              </a:rPr>
                              <m:t>𝑇</m:t>
                            </m:r>
                          </m:sub>
                        </m:sSub>
                      </m:oMath>
                    </m:oMathPara>
                  </a14:m>
                  <a:endParaRPr lang="en-US" altLang="zh-CN" sz="1200" dirty="0">
                    <a:latin typeface="黑体" panose="02010609060101010101" pitchFamily="49" charset="-122"/>
                    <a:ea typeface="黑体" panose="02010609060101010101" pitchFamily="49" charset="-122"/>
                  </a:endParaRPr>
                </a:p>
                <a:p>
                  <a:endParaRPr lang="en-US" altLang="zh-CN" sz="1200" dirty="0">
                    <a:latin typeface="黑体" panose="02010609060101010101" pitchFamily="49" charset="-122"/>
                    <a:ea typeface="黑体" panose="02010609060101010101" pitchFamily="49" charset="-122"/>
                  </a:endParaRPr>
                </a:p>
                <a:p>
                  <a:endParaRPr lang="en-US" altLang="zh-CN" sz="1200" dirty="0">
                    <a:latin typeface="黑体" panose="02010609060101010101" pitchFamily="49" charset="-122"/>
                    <a:ea typeface="黑体" panose="02010609060101010101" pitchFamily="49" charset="-122"/>
                  </a:endParaRPr>
                </a:p>
              </p:txBody>
            </p:sp>
          </mc:Choice>
          <mc:Fallback xmlns="">
            <p:sp>
              <p:nvSpPr>
                <p:cNvPr id="27" name="矩形 26"/>
                <p:cNvSpPr>
                  <a:spLocks noRot="1" noChangeAspect="1" noMove="1" noResize="1" noEditPoints="1" noAdjustHandles="1" noChangeArrowheads="1" noChangeShapeType="1" noTextEdit="1"/>
                </p:cNvSpPr>
                <p:nvPr/>
              </p:nvSpPr>
              <p:spPr>
                <a:xfrm>
                  <a:off x="5392300" y="3760461"/>
                  <a:ext cx="2746277" cy="1156279"/>
                </a:xfrm>
                <a:prstGeom prst="rect">
                  <a:avLst/>
                </a:prstGeom>
                <a:blipFill rotWithShape="1">
                  <a:blip r:embed="rId6"/>
                  <a:stretch>
                    <a:fillRect l="-1333" t="-2632"/>
                  </a:stretch>
                </a:blipFill>
              </p:spPr>
              <p:txBody>
                <a:bodyPr/>
                <a:lstStyle/>
                <a:p>
                  <a:r>
                    <a:rPr lang="zh-CN" altLang="en-US">
                      <a:noFill/>
                    </a:rPr>
                    <a:t> </a:t>
                  </a:r>
                </a:p>
              </p:txBody>
            </p:sp>
          </mc:Fallback>
        </mc:AlternateContent>
        <p:cxnSp>
          <p:nvCxnSpPr>
            <p:cNvPr id="28" name="直接箭头连接符 27"/>
            <p:cNvCxnSpPr/>
            <p:nvPr/>
          </p:nvCxnSpPr>
          <p:spPr>
            <a:xfrm flipV="1">
              <a:off x="6604000" y="3479800"/>
              <a:ext cx="457200" cy="2806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12071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a:spLocks noGrp="1"/>
          </p:cNvSpPr>
          <p:nvPr>
            <p:ph type="title"/>
          </p:nvPr>
        </p:nvSpPr>
        <p:spPr>
          <a:xfrm>
            <a:off x="611412" y="156930"/>
            <a:ext cx="7507707" cy="657727"/>
          </a:xfrm>
        </p:spPr>
        <p:txBody>
          <a:bodyPr>
            <a:noAutofit/>
          </a:bodyPr>
          <a:lstStyle/>
          <a:p>
            <a:r>
              <a:rPr lang="zh-CN" altLang="en-US" sz="1800" b="1" dirty="0">
                <a:latin typeface="+mn-lt"/>
                <a:ea typeface="微软雅黑" panose="020B0503020204020204" pitchFamily="34" charset="-122"/>
                <a:cs typeface="+mn-cs"/>
              </a:rPr>
              <a:t>从</a:t>
            </a:r>
            <a:r>
              <a:rPr lang="en-US" altLang="zh-CN" sz="1800" b="1" dirty="0" err="1">
                <a:latin typeface="+mn-lt"/>
                <a:ea typeface="微软雅黑" panose="020B0503020204020204" pitchFamily="34" charset="-122"/>
                <a:cs typeface="+mn-cs"/>
              </a:rPr>
              <a:t>AlphaGo</a:t>
            </a:r>
            <a:r>
              <a:rPr lang="zh-CN" altLang="en-US" sz="1800" b="1" dirty="0">
                <a:latin typeface="+mn-lt"/>
                <a:ea typeface="微软雅黑" panose="020B0503020204020204" pitchFamily="34" charset="-122"/>
                <a:cs typeface="+mn-cs"/>
              </a:rPr>
              <a:t>到 </a:t>
            </a:r>
            <a:r>
              <a:rPr lang="en-US" altLang="zh-CN" sz="1800" b="1" dirty="0" err="1">
                <a:latin typeface="+mn-lt"/>
                <a:ea typeface="微软雅黑" panose="020B0503020204020204" pitchFamily="34" charset="-122"/>
                <a:cs typeface="+mn-cs"/>
              </a:rPr>
              <a:t>AlphaGo</a:t>
            </a:r>
            <a:r>
              <a:rPr lang="en-US" altLang="zh-CN" sz="1800" b="1" dirty="0">
                <a:latin typeface="+mn-lt"/>
                <a:ea typeface="微软雅黑" panose="020B0503020204020204" pitchFamily="34" charset="-122"/>
                <a:cs typeface="+mn-cs"/>
              </a:rPr>
              <a:t> Zero(</a:t>
            </a:r>
            <a:r>
              <a:rPr lang="zh-CN" altLang="en-US" sz="1800" b="1" dirty="0">
                <a:latin typeface="+mn-lt"/>
                <a:ea typeface="微软雅黑" panose="020B0503020204020204" pitchFamily="34" charset="-122"/>
                <a:cs typeface="+mn-cs"/>
              </a:rPr>
              <a:t>元</a:t>
            </a:r>
            <a:r>
              <a:rPr lang="en-US" altLang="zh-CN" sz="1800" b="1" dirty="0">
                <a:latin typeface="+mn-lt"/>
                <a:ea typeface="微软雅黑" panose="020B0503020204020204" pitchFamily="34" charset="-122"/>
                <a:cs typeface="+mn-cs"/>
              </a:rPr>
              <a:t>)</a:t>
            </a:r>
            <a:endParaRPr lang="zh-CN" altLang="en-US" sz="1800" b="1" dirty="0">
              <a:latin typeface="+mn-lt"/>
              <a:ea typeface="微软雅黑" panose="020B0503020204020204" pitchFamily="34" charset="-122"/>
              <a:cs typeface="+mn-cs"/>
            </a:endParaRPr>
          </a:p>
        </p:txBody>
      </p:sp>
      <p:sp>
        <p:nvSpPr>
          <p:cNvPr id="36" name="矩形 35"/>
          <p:cNvSpPr/>
          <p:nvPr/>
        </p:nvSpPr>
        <p:spPr>
          <a:xfrm>
            <a:off x="1278164" y="939472"/>
            <a:ext cx="6929402" cy="507831"/>
          </a:xfrm>
          <a:prstGeom prst="rect">
            <a:avLst/>
          </a:prstGeom>
        </p:spPr>
        <p:txBody>
          <a:bodyPr wrap="square">
            <a:spAutoFit/>
          </a:bodyPr>
          <a:lstStyle/>
          <a:p>
            <a:pPr algn="ctr">
              <a:lnSpc>
                <a:spcPct val="150000"/>
              </a:lnSpc>
              <a:buFont typeface="Arial" panose="020B0604020202020204" pitchFamily="34" charset="0"/>
              <a:buNone/>
            </a:pPr>
            <a:r>
              <a:rPr lang="en-US" altLang="zh-CN" b="1" dirty="0" err="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AlphaGo</a:t>
            </a:r>
            <a:r>
              <a:rPr lang="en-US" altLang="zh-CN"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 Zero</a:t>
            </a:r>
            <a:r>
              <a:rPr lang="zh-CN" altLang="en-US"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r>
              <a:rPr lang="en-US" altLang="zh-CN"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tabula rasa (</a:t>
            </a:r>
            <a:r>
              <a:rPr lang="zh-CN" altLang="zh-CN"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拉丁语，意为一张白纸绘蓝图</a:t>
            </a:r>
            <a:r>
              <a:rPr lang="en-US" altLang="zh-CN"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20" name="矩形 19"/>
          <p:cNvSpPr/>
          <p:nvPr/>
        </p:nvSpPr>
        <p:spPr>
          <a:xfrm>
            <a:off x="243162" y="1489054"/>
            <a:ext cx="8755532" cy="584775"/>
          </a:xfrm>
          <a:prstGeom prst="rect">
            <a:avLst/>
          </a:prstGeom>
        </p:spPr>
        <p:txBody>
          <a:bodyPr wrap="square">
            <a:spAutoFit/>
          </a:bodyPr>
          <a:lstStyle/>
          <a:p>
            <a:pPr algn="ct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自对弈强化学习，完全从随机落子开始，不用人类棋谱</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 ( 40</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天走完了人类</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 4000 </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年时间，“尧造围棋，丹朱善之</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矩形 20"/>
          <p:cNvSpPr/>
          <p:nvPr/>
        </p:nvSpPr>
        <p:spPr>
          <a:xfrm>
            <a:off x="704541" y="5897914"/>
            <a:ext cx="7899815" cy="646331"/>
          </a:xfrm>
          <a:prstGeom prst="rect">
            <a:avLst/>
          </a:prstGeom>
        </p:spPr>
        <p:txBody>
          <a:bodyPr wrap="square">
            <a:spAutoFit/>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经过</a:t>
            </a:r>
            <a:r>
              <a:rPr lang="en-US" altLang="zh-CN" dirty="0">
                <a:latin typeface="Times New Roman" panose="02020603050405020304" pitchFamily="18" charset="0"/>
                <a:ea typeface="黑体" panose="02010609060101010101" pitchFamily="49" charset="-122"/>
                <a:cs typeface="Times New Roman" panose="02020603050405020304" pitchFamily="18" charset="0"/>
              </a:rPr>
              <a:t>40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天训练后，</a:t>
            </a:r>
            <a:r>
              <a:rPr lang="en-US" altLang="zh-CN" dirty="0">
                <a:latin typeface="Times New Roman" panose="02020603050405020304" pitchFamily="18" charset="0"/>
                <a:ea typeface="黑体" panose="02010609060101010101" pitchFamily="49" charset="-122"/>
                <a:cs typeface="Times New Roman" panose="02020603050405020304" pitchFamily="18" charset="0"/>
              </a:rPr>
              <a:t>Zero</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总计运行约</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2900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万次自我对弈，得以击败</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AlphaGo</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Master</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，比分为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89</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比</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11</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2" name="图片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202" y="2543386"/>
            <a:ext cx="5554133" cy="3094751"/>
          </a:xfrm>
          <a:prstGeom prst="rect">
            <a:avLst/>
          </a:prstGeom>
        </p:spPr>
      </p:pic>
      <p:sp>
        <p:nvSpPr>
          <p:cNvPr id="23" name="矩形 22"/>
          <p:cNvSpPr/>
          <p:nvPr/>
        </p:nvSpPr>
        <p:spPr>
          <a:xfrm>
            <a:off x="6740041" y="3167430"/>
            <a:ext cx="2258653" cy="1384995"/>
          </a:xfrm>
          <a:prstGeom prst="rect">
            <a:avLst/>
          </a:prstGeom>
        </p:spPr>
        <p:txBody>
          <a:bodyPr wrap="square">
            <a:spAutoFit/>
          </a:bodyPr>
          <a:lstStyle/>
          <a:p>
            <a:pPr marL="285750" indent="-285750" algn="just">
              <a:buFont typeface="Wingdings" panose="05000000000000000000" pitchFamily="2" charset="2"/>
              <a:buChar char="l"/>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48</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个</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TPU(</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约</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1.2</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万颗</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GTX 1080 </a:t>
            </a:r>
            <a:r>
              <a:rPr lang="en-US" altLang="zh-CN" sz="1400" dirty="0" err="1">
                <a:latin typeface="Times New Roman" panose="02020603050405020304" pitchFamily="18" charset="0"/>
                <a:ea typeface="微软雅黑" panose="020B0503020204020204" pitchFamily="34" charset="-122"/>
                <a:cs typeface="Times New Roman" panose="02020603050405020304" pitchFamily="18" charset="0"/>
              </a:rPr>
              <a:t>Ti</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型号的</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训练</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40</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天</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buFont typeface="Wingdings" panose="05000000000000000000" pitchFamily="2" charset="2"/>
              <a:buChar char="l"/>
            </a:pP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如果只用</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颗</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NVIDIA 1080 </a:t>
            </a:r>
            <a:r>
              <a:rPr lang="en-US" altLang="zh-CN" sz="1400" dirty="0" err="1">
                <a:latin typeface="Times New Roman" panose="02020603050405020304" pitchFamily="18" charset="0"/>
                <a:ea typeface="微软雅黑" panose="020B0503020204020204" pitchFamily="34" charset="-122"/>
                <a:cs typeface="Times New Roman" panose="02020603050405020304" pitchFamily="18" charset="0"/>
              </a:rPr>
              <a:t>Ti</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GPU</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，训练时间为</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1294</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年</a:t>
            </a:r>
          </a:p>
        </p:txBody>
      </p:sp>
    </p:spTree>
    <p:extLst>
      <p:ext uri="{BB962C8B-B14F-4D97-AF65-F5344CB8AC3E}">
        <p14:creationId xmlns:p14="http://schemas.microsoft.com/office/powerpoint/2010/main" val="2209672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786935-2C94-4522-9BDF-AB3C96A7B155}"/>
              </a:ext>
            </a:extLst>
          </p:cNvPr>
          <p:cNvSpPr>
            <a:spLocks noGrp="1"/>
          </p:cNvSpPr>
          <p:nvPr>
            <p:ph type="title"/>
          </p:nvPr>
        </p:nvSpPr>
        <p:spPr/>
        <p:txBody>
          <a:bodyPr/>
          <a:lstStyle/>
          <a:p>
            <a:endParaRPr lang="zh-CN" altLang="en-US"/>
          </a:p>
        </p:txBody>
      </p:sp>
      <p:sp>
        <p:nvSpPr>
          <p:cNvPr id="3" name="灯片编号占位符 2">
            <a:extLst>
              <a:ext uri="{FF2B5EF4-FFF2-40B4-BE49-F238E27FC236}">
                <a16:creationId xmlns:a16="http://schemas.microsoft.com/office/drawing/2014/main" id="{AF4D74A6-ACCD-495C-B290-696BE663C9DE}"/>
              </a:ext>
            </a:extLst>
          </p:cNvPr>
          <p:cNvSpPr>
            <a:spLocks noGrp="1"/>
          </p:cNvSpPr>
          <p:nvPr>
            <p:ph type="sldNum" sz="quarter" idx="10"/>
          </p:nvPr>
        </p:nvSpPr>
        <p:spPr/>
        <p:txBody>
          <a:bodyPr/>
          <a:lstStyle/>
          <a:p>
            <a:pPr>
              <a:defRPr/>
            </a:pPr>
            <a:fld id="{564B43B8-EC4A-5743-9CA4-764B42BFAC9D}" type="slidenum">
              <a:rPr lang="zh-CN" altLang="en-US" smtClean="0"/>
              <a:pPr>
                <a:defRPr/>
              </a:pPr>
              <a:t>4</a:t>
            </a:fld>
            <a:endParaRPr lang="en-US" altLang="zh-CN" sz="1350" dirty="0"/>
          </a:p>
        </p:txBody>
      </p:sp>
      <p:pic>
        <p:nvPicPr>
          <p:cNvPr id="4" name="图片 3">
            <a:extLst>
              <a:ext uri="{FF2B5EF4-FFF2-40B4-BE49-F238E27FC236}">
                <a16:creationId xmlns:a16="http://schemas.microsoft.com/office/drawing/2014/main" id="{4362221A-46D6-4ED7-802E-76BF9A237898}"/>
              </a:ext>
            </a:extLst>
          </p:cNvPr>
          <p:cNvPicPr>
            <a:picLocks noChangeAspect="1"/>
          </p:cNvPicPr>
          <p:nvPr/>
        </p:nvPicPr>
        <p:blipFill>
          <a:blip r:embed="rId2"/>
          <a:stretch>
            <a:fillRect/>
          </a:stretch>
        </p:blipFill>
        <p:spPr>
          <a:xfrm>
            <a:off x="3148012" y="2005012"/>
            <a:ext cx="2847975" cy="2847975"/>
          </a:xfrm>
          <a:prstGeom prst="rect">
            <a:avLst/>
          </a:prstGeom>
        </p:spPr>
      </p:pic>
    </p:spTree>
    <p:extLst>
      <p:ext uri="{BB962C8B-B14F-4D97-AF65-F5344CB8AC3E}">
        <p14:creationId xmlns:p14="http://schemas.microsoft.com/office/powerpoint/2010/main" val="3709292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a:spLocks noGrp="1"/>
          </p:cNvSpPr>
          <p:nvPr>
            <p:ph type="title"/>
          </p:nvPr>
        </p:nvSpPr>
        <p:spPr>
          <a:xfrm>
            <a:off x="300908" y="201590"/>
            <a:ext cx="8078490" cy="493295"/>
          </a:xfrm>
        </p:spPr>
        <p:txBody>
          <a:bodyPr>
            <a:noAutofit/>
          </a:bodyPr>
          <a:lstStyle/>
          <a:p>
            <a:r>
              <a:rPr lang="zh-CN" altLang="en-US" sz="1800" b="1" dirty="0">
                <a:latin typeface="+mn-lt"/>
                <a:ea typeface="微软雅黑" panose="020B0503020204020204" pitchFamily="34" charset="-122"/>
                <a:cs typeface="+mn-cs"/>
              </a:rPr>
              <a:t>从</a:t>
            </a:r>
            <a:r>
              <a:rPr lang="en-US" altLang="zh-CN" sz="1800" b="1" dirty="0">
                <a:latin typeface="+mn-lt"/>
                <a:ea typeface="微软雅黑" panose="020B0503020204020204" pitchFamily="34" charset="-122"/>
                <a:cs typeface="+mn-cs"/>
              </a:rPr>
              <a:t>AlphaGo</a:t>
            </a:r>
            <a:r>
              <a:rPr lang="zh-CN" altLang="en-US" sz="1800" b="1" dirty="0">
                <a:latin typeface="+mn-lt"/>
                <a:ea typeface="微软雅黑" panose="020B0503020204020204" pitchFamily="34" charset="-122"/>
                <a:cs typeface="+mn-cs"/>
              </a:rPr>
              <a:t>到</a:t>
            </a:r>
            <a:r>
              <a:rPr lang="en-US" altLang="zh-CN" sz="1800" b="1" dirty="0" err="1">
                <a:latin typeface="+mn-lt"/>
                <a:ea typeface="微软雅黑" panose="020B0503020204020204" pitchFamily="34" charset="-122"/>
                <a:cs typeface="+mn-cs"/>
              </a:rPr>
              <a:t>AlphaFold</a:t>
            </a:r>
            <a:endParaRPr lang="zh-CN" altLang="en-US" sz="1800" b="1" dirty="0">
              <a:latin typeface="+mn-lt"/>
              <a:ea typeface="微软雅黑" panose="020B0503020204020204" pitchFamily="34" charset="-122"/>
              <a:cs typeface="+mn-cs"/>
            </a:endParaRPr>
          </a:p>
        </p:txBody>
      </p:sp>
      <p:sp>
        <p:nvSpPr>
          <p:cNvPr id="36" name="矩形 35"/>
          <p:cNvSpPr/>
          <p:nvPr/>
        </p:nvSpPr>
        <p:spPr>
          <a:xfrm>
            <a:off x="1647323" y="1010718"/>
            <a:ext cx="5385660" cy="458715"/>
          </a:xfrm>
          <a:prstGeom prst="rect">
            <a:avLst/>
          </a:prstGeom>
        </p:spPr>
        <p:txBody>
          <a:bodyPr wrap="square">
            <a:spAutoFit/>
          </a:bodyPr>
          <a:lstStyle/>
          <a:p>
            <a:pPr algn="ctr">
              <a:lnSpc>
                <a:spcPct val="150000"/>
              </a:lnSpc>
              <a:buFont typeface="Arial" panose="020B0604020202020204" pitchFamily="34" charset="0"/>
              <a:buNone/>
            </a:pPr>
            <a:r>
              <a:rPr lang="zh-CN" altLang="en-US"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技术交叉和学科交叉下的感知与决策</a:t>
            </a:r>
          </a:p>
        </p:txBody>
      </p:sp>
      <p:sp>
        <p:nvSpPr>
          <p:cNvPr id="17" name="圆角矩形 16"/>
          <p:cNvSpPr/>
          <p:nvPr/>
        </p:nvSpPr>
        <p:spPr bwMode="auto">
          <a:xfrm>
            <a:off x="866207" y="2209778"/>
            <a:ext cx="2179320" cy="660823"/>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vertOverflow="overflow" horzOverflow="overflow" vert="horz" wrap="none" tIns="0" bIns="0" numCol="1" spcCol="0" rtlCol="0" fromWordArt="0" anchor="ctr" anchorCtr="0" forceAA="0" compatLnSpc="1">
            <a:noAutofit/>
          </a:bodyPr>
          <a:lstStyle/>
          <a:p>
            <a:pPr defTabSz="685800" fontAlgn="base">
              <a:spcBef>
                <a:spcPct val="0"/>
              </a:spcBef>
              <a:spcAft>
                <a:spcPct val="0"/>
              </a:spcAft>
              <a:defRPr/>
            </a:pPr>
            <a:r>
              <a:rPr lang="zh-CN" altLang="en-US" sz="1350" b="1" kern="0" dirty="0">
                <a:solidFill>
                  <a:srgbClr val="C00000"/>
                </a:solidFill>
                <a:latin typeface="Times New Roman" pitchFamily="18" charset="0"/>
                <a:ea typeface="微软雅黑" pitchFamily="34" charset="-122"/>
                <a:cs typeface="Times New Roman" pitchFamily="18" charset="0"/>
                <a:sym typeface="+mn-ea"/>
              </a:rPr>
              <a:t>深度学习</a:t>
            </a:r>
            <a:endParaRPr lang="en-US" altLang="zh-CN" sz="1350" b="1" kern="0" dirty="0">
              <a:solidFill>
                <a:srgbClr val="C00000"/>
              </a:solidFill>
              <a:latin typeface="Times New Roman" pitchFamily="18" charset="0"/>
              <a:ea typeface="微软雅黑" pitchFamily="34" charset="-122"/>
              <a:cs typeface="Times New Roman" pitchFamily="18" charset="0"/>
              <a:sym typeface="+mn-ea"/>
            </a:endParaRPr>
          </a:p>
          <a:p>
            <a:pPr defTabSz="685800" fontAlgn="base">
              <a:spcBef>
                <a:spcPct val="0"/>
              </a:spcBef>
              <a:spcAft>
                <a:spcPct val="0"/>
              </a:spcAft>
              <a:defRPr/>
            </a:pPr>
            <a:r>
              <a:rPr lang="zh-CN" altLang="en-US" sz="1050" b="1" kern="0" dirty="0">
                <a:solidFill>
                  <a:srgbClr val="0070C0"/>
                </a:solidFill>
                <a:latin typeface="Times New Roman" pitchFamily="18" charset="0"/>
                <a:ea typeface="微软雅黑" pitchFamily="34" charset="-122"/>
                <a:cs typeface="Times New Roman" pitchFamily="18" charset="0"/>
                <a:sym typeface="+mn-ea"/>
              </a:rPr>
              <a:t>         有效编码黑白相间围棋的棋面</a:t>
            </a:r>
          </a:p>
        </p:txBody>
      </p:sp>
      <p:sp>
        <p:nvSpPr>
          <p:cNvPr id="18" name="圆角矩形 17"/>
          <p:cNvSpPr/>
          <p:nvPr/>
        </p:nvSpPr>
        <p:spPr bwMode="auto">
          <a:xfrm>
            <a:off x="910658" y="3335845"/>
            <a:ext cx="2179320" cy="660823"/>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vertOverflow="overflow" horzOverflow="overflow" vert="horz" wrap="none" tIns="0" bIns="0" numCol="1" spcCol="0" rtlCol="0" fromWordArt="0" anchor="ctr" anchorCtr="0" forceAA="0" compatLnSpc="1">
            <a:noAutofit/>
          </a:bodyPr>
          <a:lstStyle/>
          <a:p>
            <a:pPr fontAlgn="base">
              <a:spcBef>
                <a:spcPct val="0"/>
              </a:spcBef>
              <a:spcAft>
                <a:spcPct val="0"/>
              </a:spcAft>
              <a:defRPr/>
            </a:pPr>
            <a:r>
              <a:rPr lang="zh-CN" altLang="en-US" sz="1350" b="1" kern="0" dirty="0">
                <a:solidFill>
                  <a:srgbClr val="C00000"/>
                </a:solidFill>
                <a:latin typeface="Times New Roman" pitchFamily="18" charset="0"/>
                <a:ea typeface="微软雅黑" pitchFamily="34" charset="-122"/>
                <a:cs typeface="Times New Roman" pitchFamily="18" charset="0"/>
                <a:sym typeface="+mn-ea"/>
              </a:rPr>
              <a:t>强化学习</a:t>
            </a:r>
            <a:endParaRPr lang="en-US" altLang="zh-CN" sz="1350" b="1" kern="0" dirty="0">
              <a:solidFill>
                <a:srgbClr val="C00000"/>
              </a:solidFill>
              <a:latin typeface="Times New Roman" pitchFamily="18" charset="0"/>
              <a:ea typeface="微软雅黑" pitchFamily="34" charset="-122"/>
              <a:cs typeface="Times New Roman" pitchFamily="18" charset="0"/>
              <a:sym typeface="+mn-ea"/>
            </a:endParaRPr>
          </a:p>
          <a:p>
            <a:pPr defTabSz="685800" fontAlgn="base">
              <a:spcBef>
                <a:spcPct val="0"/>
              </a:spcBef>
              <a:spcAft>
                <a:spcPct val="0"/>
              </a:spcAft>
              <a:defRPr/>
            </a:pPr>
            <a:r>
              <a:rPr lang="zh-CN" altLang="en-US" sz="1050" b="1" kern="0" dirty="0">
                <a:solidFill>
                  <a:srgbClr val="0070C0"/>
                </a:solidFill>
                <a:latin typeface="Times New Roman" pitchFamily="18" charset="0"/>
                <a:ea typeface="微软雅黑" pitchFamily="34" charset="-122"/>
                <a:cs typeface="Times New Roman" pitchFamily="18" charset="0"/>
                <a:sym typeface="+mn-ea"/>
              </a:rPr>
              <a:t>        助力做出长时间序贯决策</a:t>
            </a:r>
          </a:p>
        </p:txBody>
      </p:sp>
      <p:sp>
        <p:nvSpPr>
          <p:cNvPr id="19" name="圆角矩形 18"/>
          <p:cNvSpPr/>
          <p:nvPr/>
        </p:nvSpPr>
        <p:spPr bwMode="auto">
          <a:xfrm>
            <a:off x="910659" y="4555046"/>
            <a:ext cx="2236471" cy="660823"/>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vertOverflow="overflow" horzOverflow="overflow" vert="horz" wrap="none" tIns="0" bIns="0" numCol="1" spcCol="0" rtlCol="0" fromWordArt="0" anchor="ctr" anchorCtr="0" forceAA="0" compatLnSpc="1">
            <a:noAutofit/>
          </a:bodyPr>
          <a:lstStyle/>
          <a:p>
            <a:pPr fontAlgn="base">
              <a:spcBef>
                <a:spcPct val="0"/>
              </a:spcBef>
              <a:spcAft>
                <a:spcPct val="0"/>
              </a:spcAft>
              <a:defRPr/>
            </a:pPr>
            <a:r>
              <a:rPr lang="zh-CN" altLang="en-US" sz="1350" b="1" kern="0" dirty="0">
                <a:solidFill>
                  <a:srgbClr val="C00000"/>
                </a:solidFill>
                <a:latin typeface="Times New Roman" pitchFamily="18" charset="0"/>
                <a:ea typeface="微软雅黑" pitchFamily="34" charset="-122"/>
                <a:cs typeface="Times New Roman" pitchFamily="18" charset="0"/>
                <a:sym typeface="+mn-ea"/>
              </a:rPr>
              <a:t>蒙特卡洛树搜索</a:t>
            </a:r>
            <a:endParaRPr lang="en-US" altLang="zh-CN" sz="1350" b="1" kern="0" dirty="0">
              <a:solidFill>
                <a:srgbClr val="C00000"/>
              </a:solidFill>
              <a:latin typeface="Times New Roman" pitchFamily="18" charset="0"/>
              <a:ea typeface="微软雅黑" pitchFamily="34" charset="-122"/>
              <a:cs typeface="Times New Roman" pitchFamily="18" charset="0"/>
              <a:sym typeface="+mn-ea"/>
            </a:endParaRPr>
          </a:p>
          <a:p>
            <a:pPr defTabSz="685800" fontAlgn="base">
              <a:spcBef>
                <a:spcPct val="0"/>
              </a:spcBef>
              <a:spcAft>
                <a:spcPct val="0"/>
              </a:spcAft>
              <a:defRPr/>
            </a:pPr>
            <a:r>
              <a:rPr lang="zh-CN" altLang="en-US" sz="1050" b="1" kern="0" dirty="0">
                <a:solidFill>
                  <a:srgbClr val="0070C0"/>
                </a:solidFill>
                <a:latin typeface="Times New Roman" pitchFamily="18" charset="0"/>
                <a:ea typeface="微软雅黑" pitchFamily="34" charset="-122"/>
                <a:cs typeface="Times New Roman" pitchFamily="18" charset="0"/>
                <a:sym typeface="+mn-ea"/>
              </a:rPr>
              <a:t>        支持从浩渺样本空间中采样</a:t>
            </a:r>
          </a:p>
        </p:txBody>
      </p:sp>
      <p:sp>
        <p:nvSpPr>
          <p:cNvPr id="20" name="圆角矩形 16">
            <a:extLst>
              <a:ext uri="{FF2B5EF4-FFF2-40B4-BE49-F238E27FC236}">
                <a16:creationId xmlns:a16="http://schemas.microsoft.com/office/drawing/2014/main" id="{C1A2A3EE-0DD4-4D7F-A6A2-8FB78B0B0E8C}"/>
              </a:ext>
            </a:extLst>
          </p:cNvPr>
          <p:cNvSpPr/>
          <p:nvPr/>
        </p:nvSpPr>
        <p:spPr bwMode="auto">
          <a:xfrm>
            <a:off x="6098475" y="2209778"/>
            <a:ext cx="2179320" cy="660823"/>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vertOverflow="overflow" horzOverflow="overflow" vert="horz" wrap="none" tIns="0" bIns="0" numCol="1" spcCol="0" rtlCol="0" fromWordArt="0" anchor="ctr" anchorCtr="0" forceAA="0" compatLnSpc="1">
            <a:noAutofit/>
          </a:bodyPr>
          <a:lstStyle/>
          <a:p>
            <a:pPr defTabSz="685800" fontAlgn="base">
              <a:spcBef>
                <a:spcPct val="0"/>
              </a:spcBef>
              <a:spcAft>
                <a:spcPct val="0"/>
              </a:spcAft>
              <a:defRPr/>
            </a:pPr>
            <a:r>
              <a:rPr lang="zh-CN" altLang="en-US" sz="1350" b="1" kern="0" dirty="0">
                <a:solidFill>
                  <a:srgbClr val="C00000"/>
                </a:solidFill>
                <a:latin typeface="Times New Roman" pitchFamily="18" charset="0"/>
                <a:ea typeface="微软雅黑" pitchFamily="34" charset="-122"/>
                <a:cs typeface="Times New Roman" pitchFamily="18" charset="0"/>
                <a:sym typeface="+mn-ea"/>
              </a:rPr>
              <a:t>图神经网络</a:t>
            </a:r>
            <a:endParaRPr lang="en-US" altLang="zh-CN" sz="1350" b="1" kern="0" dirty="0">
              <a:solidFill>
                <a:srgbClr val="C00000"/>
              </a:solidFill>
              <a:latin typeface="Times New Roman" pitchFamily="18" charset="0"/>
              <a:ea typeface="微软雅黑" pitchFamily="34" charset="-122"/>
              <a:cs typeface="Times New Roman" pitchFamily="18" charset="0"/>
              <a:sym typeface="+mn-ea"/>
            </a:endParaRPr>
          </a:p>
          <a:p>
            <a:pPr defTabSz="685800" fontAlgn="base">
              <a:spcBef>
                <a:spcPct val="0"/>
              </a:spcBef>
              <a:spcAft>
                <a:spcPct val="0"/>
              </a:spcAft>
              <a:defRPr/>
            </a:pPr>
            <a:r>
              <a:rPr lang="zh-CN" altLang="en-US" sz="1050" b="1" kern="0" dirty="0">
                <a:solidFill>
                  <a:srgbClr val="0070C0"/>
                </a:solidFill>
                <a:latin typeface="Times New Roman" pitchFamily="18" charset="0"/>
                <a:ea typeface="微软雅黑" pitchFamily="34" charset="-122"/>
                <a:cs typeface="Times New Roman" pitchFamily="18" charset="0"/>
                <a:sym typeface="+mn-ea"/>
              </a:rPr>
              <a:t>         有效编码空间隐式结构</a:t>
            </a:r>
          </a:p>
        </p:txBody>
      </p:sp>
      <p:sp>
        <p:nvSpPr>
          <p:cNvPr id="21" name="圆角矩形 17">
            <a:extLst>
              <a:ext uri="{FF2B5EF4-FFF2-40B4-BE49-F238E27FC236}">
                <a16:creationId xmlns:a16="http://schemas.microsoft.com/office/drawing/2014/main" id="{65B66A06-B325-4A83-933A-A1643374F638}"/>
              </a:ext>
            </a:extLst>
          </p:cNvPr>
          <p:cNvSpPr/>
          <p:nvPr/>
        </p:nvSpPr>
        <p:spPr bwMode="auto">
          <a:xfrm>
            <a:off x="6142926" y="3335845"/>
            <a:ext cx="2179320" cy="660823"/>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vertOverflow="overflow" horzOverflow="overflow" vert="horz" wrap="none" tIns="0" bIns="0" numCol="1" spcCol="0" rtlCol="0" fromWordArt="0" anchor="ctr" anchorCtr="0" forceAA="0" compatLnSpc="1">
            <a:noAutofit/>
          </a:bodyPr>
          <a:lstStyle/>
          <a:p>
            <a:pPr fontAlgn="base">
              <a:spcBef>
                <a:spcPct val="0"/>
              </a:spcBef>
              <a:spcAft>
                <a:spcPct val="0"/>
              </a:spcAft>
              <a:defRPr/>
            </a:pPr>
            <a:r>
              <a:rPr lang="zh-CN" altLang="en-US" sz="1350" b="1" kern="0" dirty="0">
                <a:solidFill>
                  <a:srgbClr val="C00000"/>
                </a:solidFill>
                <a:latin typeface="Times New Roman" pitchFamily="18" charset="0"/>
                <a:ea typeface="微软雅黑" pitchFamily="34" charset="-122"/>
                <a:cs typeface="Times New Roman" pitchFamily="18" charset="0"/>
                <a:sym typeface="+mn-ea"/>
              </a:rPr>
              <a:t>注意力模型</a:t>
            </a:r>
            <a:endParaRPr lang="en-US" altLang="zh-CN" sz="1350" b="1" kern="0" dirty="0">
              <a:solidFill>
                <a:srgbClr val="C00000"/>
              </a:solidFill>
              <a:latin typeface="Times New Roman" pitchFamily="18" charset="0"/>
              <a:ea typeface="微软雅黑" pitchFamily="34" charset="-122"/>
              <a:cs typeface="Times New Roman" pitchFamily="18" charset="0"/>
              <a:sym typeface="+mn-ea"/>
            </a:endParaRPr>
          </a:p>
          <a:p>
            <a:pPr fontAlgn="base">
              <a:spcBef>
                <a:spcPct val="0"/>
              </a:spcBef>
              <a:spcAft>
                <a:spcPct val="0"/>
              </a:spcAft>
              <a:defRPr/>
            </a:pPr>
            <a:r>
              <a:rPr lang="zh-CN" altLang="en-US" sz="1050" b="1" kern="0" dirty="0">
                <a:solidFill>
                  <a:srgbClr val="0070C0"/>
                </a:solidFill>
                <a:latin typeface="Times New Roman" pitchFamily="18" charset="0"/>
                <a:ea typeface="微软雅黑" pitchFamily="34" charset="-122"/>
                <a:cs typeface="Times New Roman" pitchFamily="18" charset="0"/>
                <a:sym typeface="+mn-ea"/>
              </a:rPr>
              <a:t>   在输入和输出空间之间建立联系</a:t>
            </a:r>
          </a:p>
        </p:txBody>
      </p:sp>
      <p:sp>
        <p:nvSpPr>
          <p:cNvPr id="22" name="圆角矩形 18">
            <a:extLst>
              <a:ext uri="{FF2B5EF4-FFF2-40B4-BE49-F238E27FC236}">
                <a16:creationId xmlns:a16="http://schemas.microsoft.com/office/drawing/2014/main" id="{FE928523-8B30-4A6E-BA30-81B6C3DB7897}"/>
              </a:ext>
            </a:extLst>
          </p:cNvPr>
          <p:cNvSpPr/>
          <p:nvPr/>
        </p:nvSpPr>
        <p:spPr bwMode="auto">
          <a:xfrm>
            <a:off x="6142927" y="4555046"/>
            <a:ext cx="2236471" cy="660823"/>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vertOverflow="overflow" horzOverflow="overflow" vert="horz" wrap="none" tIns="0" bIns="0" numCol="1" spcCol="0" rtlCol="0" fromWordArt="0" anchor="ctr" anchorCtr="0" forceAA="0" compatLnSpc="1">
            <a:noAutofit/>
          </a:bodyPr>
          <a:lstStyle/>
          <a:p>
            <a:pPr fontAlgn="base">
              <a:spcBef>
                <a:spcPct val="0"/>
              </a:spcBef>
              <a:spcAft>
                <a:spcPct val="0"/>
              </a:spcAft>
              <a:defRPr/>
            </a:pPr>
            <a:r>
              <a:rPr lang="zh-CN" altLang="en-US" sz="1350" b="1" kern="0" dirty="0">
                <a:solidFill>
                  <a:srgbClr val="C00000"/>
                </a:solidFill>
                <a:latin typeface="Times New Roman" pitchFamily="18" charset="0"/>
                <a:ea typeface="微软雅黑" pitchFamily="34" charset="-122"/>
                <a:cs typeface="Times New Roman" pitchFamily="18" charset="0"/>
                <a:sym typeface="+mn-ea"/>
              </a:rPr>
              <a:t>物理建模</a:t>
            </a:r>
            <a:endParaRPr lang="en-US" altLang="zh-CN" sz="1350" b="1" kern="0" dirty="0">
              <a:solidFill>
                <a:srgbClr val="C00000"/>
              </a:solidFill>
              <a:latin typeface="Times New Roman" pitchFamily="18" charset="0"/>
              <a:ea typeface="微软雅黑" pitchFamily="34" charset="-122"/>
              <a:cs typeface="Times New Roman" pitchFamily="18" charset="0"/>
              <a:sym typeface="+mn-ea"/>
            </a:endParaRPr>
          </a:p>
          <a:p>
            <a:pPr defTabSz="685800" fontAlgn="base">
              <a:spcBef>
                <a:spcPct val="0"/>
              </a:spcBef>
              <a:spcAft>
                <a:spcPct val="0"/>
              </a:spcAft>
              <a:defRPr/>
            </a:pPr>
            <a:r>
              <a:rPr lang="zh-CN" altLang="en-US" sz="1050" b="1" kern="0" dirty="0">
                <a:solidFill>
                  <a:srgbClr val="0070C0"/>
                </a:solidFill>
                <a:latin typeface="Times New Roman" pitchFamily="18" charset="0"/>
                <a:ea typeface="微软雅黑" pitchFamily="34" charset="-122"/>
                <a:cs typeface="Times New Roman" pitchFamily="18" charset="0"/>
                <a:sym typeface="+mn-ea"/>
              </a:rPr>
              <a:t>        蛋白质物理结构模拟与仿真</a:t>
            </a:r>
          </a:p>
        </p:txBody>
      </p:sp>
      <p:pic>
        <p:nvPicPr>
          <p:cNvPr id="3" name="图片 2">
            <a:extLst>
              <a:ext uri="{FF2B5EF4-FFF2-40B4-BE49-F238E27FC236}">
                <a16:creationId xmlns:a16="http://schemas.microsoft.com/office/drawing/2014/main" id="{7D6A668D-7DAB-409B-81CC-3643013F25FE}"/>
              </a:ext>
            </a:extLst>
          </p:cNvPr>
          <p:cNvPicPr>
            <a:picLocks noChangeAspect="1"/>
          </p:cNvPicPr>
          <p:nvPr/>
        </p:nvPicPr>
        <p:blipFill>
          <a:blip r:embed="rId2"/>
          <a:stretch>
            <a:fillRect/>
          </a:stretch>
        </p:blipFill>
        <p:spPr>
          <a:xfrm>
            <a:off x="3628970" y="2194942"/>
            <a:ext cx="2031305" cy="1411139"/>
          </a:xfrm>
          <a:prstGeom prst="rect">
            <a:avLst/>
          </a:prstGeom>
        </p:spPr>
      </p:pic>
      <p:pic>
        <p:nvPicPr>
          <p:cNvPr id="2" name="图片 1">
            <a:extLst>
              <a:ext uri="{FF2B5EF4-FFF2-40B4-BE49-F238E27FC236}">
                <a16:creationId xmlns:a16="http://schemas.microsoft.com/office/drawing/2014/main" id="{ADAD6D6C-F292-49DA-B280-256DB64A6917}"/>
              </a:ext>
            </a:extLst>
          </p:cNvPr>
          <p:cNvPicPr>
            <a:picLocks noChangeAspect="1"/>
          </p:cNvPicPr>
          <p:nvPr/>
        </p:nvPicPr>
        <p:blipFill>
          <a:blip r:embed="rId3"/>
          <a:stretch>
            <a:fillRect/>
          </a:stretch>
        </p:blipFill>
        <p:spPr>
          <a:xfrm>
            <a:off x="3526793" y="4084543"/>
            <a:ext cx="2236471" cy="1304024"/>
          </a:xfrm>
          <a:prstGeom prst="rect">
            <a:avLst/>
          </a:prstGeom>
        </p:spPr>
      </p:pic>
    </p:spTree>
    <p:extLst>
      <p:ext uri="{BB962C8B-B14F-4D97-AF65-F5344CB8AC3E}">
        <p14:creationId xmlns:p14="http://schemas.microsoft.com/office/powerpoint/2010/main" val="4129773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a:spLocks noGrp="1"/>
          </p:cNvSpPr>
          <p:nvPr>
            <p:ph type="title"/>
          </p:nvPr>
        </p:nvSpPr>
        <p:spPr>
          <a:xfrm>
            <a:off x="595206" y="130066"/>
            <a:ext cx="8548794" cy="657727"/>
          </a:xfrm>
        </p:spPr>
        <p:txBody>
          <a:bodyPr/>
          <a:lstStyle/>
          <a:p>
            <a:pPr algn="ctr"/>
            <a:r>
              <a:rPr lang="zh-CN" altLang="en-US" sz="1800" dirty="0">
                <a:latin typeface="+mn-lt"/>
                <a:ea typeface="微软雅黑" panose="020B0503020204020204" pitchFamily="34" charset="-122"/>
              </a:rPr>
              <a:t>中国大学</a:t>
            </a:r>
            <a:r>
              <a:rPr lang="en-US" altLang="zh-CN" sz="1800" dirty="0">
                <a:latin typeface="+mn-lt"/>
                <a:ea typeface="微软雅黑" panose="020B0503020204020204" pitchFamily="34" charset="-122"/>
              </a:rPr>
              <a:t>MOOC</a:t>
            </a:r>
            <a:r>
              <a:rPr lang="zh-CN" altLang="en-US" sz="1800" dirty="0">
                <a:latin typeface="+mn-lt"/>
                <a:ea typeface="微软雅黑" panose="020B0503020204020204" pitchFamily="34" charset="-122"/>
              </a:rPr>
              <a:t>课程：人工智能：模型与算法</a:t>
            </a:r>
          </a:p>
        </p:txBody>
      </p:sp>
      <p:sp>
        <p:nvSpPr>
          <p:cNvPr id="23" name="矩形 22">
            <a:extLst>
              <a:ext uri="{FF2B5EF4-FFF2-40B4-BE49-F238E27FC236}">
                <a16:creationId xmlns:a16="http://schemas.microsoft.com/office/drawing/2014/main" id="{25C8FB26-1EB1-40C2-939E-238919AA722C}"/>
              </a:ext>
            </a:extLst>
          </p:cNvPr>
          <p:cNvSpPr/>
          <p:nvPr/>
        </p:nvSpPr>
        <p:spPr>
          <a:xfrm>
            <a:off x="1554682" y="5677903"/>
            <a:ext cx="3234399" cy="230832"/>
          </a:xfrm>
          <a:prstGeom prst="rect">
            <a:avLst/>
          </a:prstGeom>
        </p:spPr>
        <p:txBody>
          <a:bodyPr wrap="square">
            <a:spAutoFit/>
          </a:bodyPr>
          <a:lstStyle/>
          <a:p>
            <a:pPr algn="ctr"/>
            <a:r>
              <a:rPr lang="en-US" altLang="zh-CN" sz="900" dirty="0">
                <a:latin typeface="Times New Roman" panose="02020603050405020304" pitchFamily="18" charset="0"/>
                <a:cs typeface="Times New Roman" panose="02020603050405020304" pitchFamily="18" charset="0"/>
                <a:hlinkClick r:id="rId3"/>
              </a:rPr>
              <a:t>https://www.icourse163.org/course/ZJU-1003377027</a:t>
            </a:r>
            <a:r>
              <a:rPr lang="en-US" altLang="zh-CN" sz="900" dirty="0">
                <a:latin typeface="Times New Roman" panose="02020603050405020304" pitchFamily="18" charset="0"/>
                <a:cs typeface="Times New Roman" panose="02020603050405020304" pitchFamily="18" charset="0"/>
              </a:rPr>
              <a:t> </a:t>
            </a:r>
            <a:endParaRPr lang="zh-CN" altLang="en-US" sz="900" dirty="0">
              <a:latin typeface="Times New Roman" panose="02020603050405020304" pitchFamily="18" charset="0"/>
              <a:cs typeface="Times New Roman" panose="02020603050405020304" pitchFamily="18" charset="0"/>
            </a:endParaRPr>
          </a:p>
        </p:txBody>
      </p:sp>
      <p:pic>
        <p:nvPicPr>
          <p:cNvPr id="24" name="Picture 4">
            <a:extLst>
              <a:ext uri="{FF2B5EF4-FFF2-40B4-BE49-F238E27FC236}">
                <a16:creationId xmlns:a16="http://schemas.microsoft.com/office/drawing/2014/main" id="{FD3D8FA8-1226-47FD-A4F8-6B69EED165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5538" y="3299121"/>
            <a:ext cx="2879797" cy="2127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圆角矩形 30">
            <a:extLst>
              <a:ext uri="{FF2B5EF4-FFF2-40B4-BE49-F238E27FC236}">
                <a16:creationId xmlns:a16="http://schemas.microsoft.com/office/drawing/2014/main" id="{742AD6E5-580F-46F1-9E2C-184C373ACD4E}"/>
              </a:ext>
            </a:extLst>
          </p:cNvPr>
          <p:cNvSpPr/>
          <p:nvPr/>
        </p:nvSpPr>
        <p:spPr bwMode="auto">
          <a:xfrm>
            <a:off x="6843382" y="1717285"/>
            <a:ext cx="1296000" cy="396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0" bIns="0" anchor="ctr"/>
          <a:lstStyle/>
          <a:p>
            <a:pPr algn="ctr">
              <a:defRPr/>
            </a:pPr>
            <a:r>
              <a:rPr lang="zh-CN" altLang="en-US" sz="11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黑体" panose="02010609060101010101" pitchFamily="49" charset="-122"/>
                <a:cs typeface="Times New Roman" panose="02020603050405020304" pitchFamily="18" charset="0"/>
              </a:rPr>
              <a:t>人工智能概述</a:t>
            </a:r>
            <a:endParaRPr lang="en-US" altLang="zh-CN" sz="11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圆角矩形 30">
            <a:extLst>
              <a:ext uri="{FF2B5EF4-FFF2-40B4-BE49-F238E27FC236}">
                <a16:creationId xmlns:a16="http://schemas.microsoft.com/office/drawing/2014/main" id="{7DD706A3-C1C8-49FA-BB86-DAF73FFD852E}"/>
              </a:ext>
            </a:extLst>
          </p:cNvPr>
          <p:cNvSpPr/>
          <p:nvPr/>
        </p:nvSpPr>
        <p:spPr bwMode="auto">
          <a:xfrm>
            <a:off x="6843382" y="2308385"/>
            <a:ext cx="1296000" cy="396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0" bIns="0" anchor="ctr"/>
          <a:lstStyle/>
          <a:p>
            <a:pPr algn="ctr">
              <a:defRPr/>
            </a:pPr>
            <a:r>
              <a:rPr lang="zh-CN" altLang="en-US" sz="11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黑体" panose="02010609060101010101" pitchFamily="49" charset="-122"/>
                <a:cs typeface="Times New Roman" panose="02020603050405020304" pitchFamily="18" charset="0"/>
              </a:rPr>
              <a:t>搜索求解</a:t>
            </a:r>
            <a:endParaRPr lang="en-US" altLang="zh-CN" sz="11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圆角矩形 30">
            <a:extLst>
              <a:ext uri="{FF2B5EF4-FFF2-40B4-BE49-F238E27FC236}">
                <a16:creationId xmlns:a16="http://schemas.microsoft.com/office/drawing/2014/main" id="{F64CE38D-572F-487C-9708-21DF5EE85078}"/>
              </a:ext>
            </a:extLst>
          </p:cNvPr>
          <p:cNvSpPr/>
          <p:nvPr/>
        </p:nvSpPr>
        <p:spPr bwMode="auto">
          <a:xfrm>
            <a:off x="6843382" y="2899485"/>
            <a:ext cx="1296000" cy="396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0" bIns="0" anchor="ctr"/>
          <a:lstStyle/>
          <a:p>
            <a:pPr algn="ctr">
              <a:defRPr/>
            </a:pPr>
            <a:r>
              <a:rPr lang="zh-CN" altLang="en-US" sz="11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黑体" panose="02010609060101010101" pitchFamily="49" charset="-122"/>
                <a:cs typeface="Times New Roman" panose="02020603050405020304" pitchFamily="18" charset="0"/>
              </a:rPr>
              <a:t>逻辑与推理</a:t>
            </a:r>
            <a:endParaRPr lang="en-US" altLang="zh-CN" sz="11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圆角矩形 30">
            <a:extLst>
              <a:ext uri="{FF2B5EF4-FFF2-40B4-BE49-F238E27FC236}">
                <a16:creationId xmlns:a16="http://schemas.microsoft.com/office/drawing/2014/main" id="{AB4CF94E-494E-420B-A1A3-096D62A6664F}"/>
              </a:ext>
            </a:extLst>
          </p:cNvPr>
          <p:cNvSpPr/>
          <p:nvPr/>
        </p:nvSpPr>
        <p:spPr bwMode="auto">
          <a:xfrm>
            <a:off x="6843382" y="3490585"/>
            <a:ext cx="1296000" cy="396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0" bIns="0" anchor="ctr"/>
          <a:lstStyle/>
          <a:p>
            <a:pPr algn="ctr">
              <a:defRPr/>
            </a:pPr>
            <a:r>
              <a:rPr lang="zh-CN" altLang="en-US" sz="11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黑体" panose="02010609060101010101" pitchFamily="49" charset="-122"/>
                <a:cs typeface="Times New Roman" panose="02020603050405020304" pitchFamily="18" charset="0"/>
              </a:rPr>
              <a:t>统计机器学习</a:t>
            </a:r>
            <a:endParaRPr lang="en-US" altLang="zh-CN" sz="11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圆角矩形 30">
            <a:extLst>
              <a:ext uri="{FF2B5EF4-FFF2-40B4-BE49-F238E27FC236}">
                <a16:creationId xmlns:a16="http://schemas.microsoft.com/office/drawing/2014/main" id="{795AAD6C-041F-4E09-B8E1-52E87F1A4293}"/>
              </a:ext>
            </a:extLst>
          </p:cNvPr>
          <p:cNvSpPr/>
          <p:nvPr/>
        </p:nvSpPr>
        <p:spPr bwMode="auto">
          <a:xfrm>
            <a:off x="6843382" y="4081685"/>
            <a:ext cx="1296000" cy="396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0" bIns="0" anchor="ctr"/>
          <a:lstStyle/>
          <a:p>
            <a:pPr algn="ctr">
              <a:defRPr/>
            </a:pPr>
            <a:r>
              <a:rPr lang="zh-CN" altLang="en-US" sz="11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黑体" panose="02010609060101010101" pitchFamily="49" charset="-122"/>
                <a:cs typeface="Times New Roman" panose="02020603050405020304" pitchFamily="18" charset="0"/>
              </a:rPr>
              <a:t>深度学习</a:t>
            </a:r>
            <a:endParaRPr lang="en-US" altLang="zh-CN" sz="11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圆角矩形 30">
            <a:extLst>
              <a:ext uri="{FF2B5EF4-FFF2-40B4-BE49-F238E27FC236}">
                <a16:creationId xmlns:a16="http://schemas.microsoft.com/office/drawing/2014/main" id="{AF504BE3-D3E7-449C-9D3C-596F982397BD}"/>
              </a:ext>
            </a:extLst>
          </p:cNvPr>
          <p:cNvSpPr/>
          <p:nvPr/>
        </p:nvSpPr>
        <p:spPr bwMode="auto">
          <a:xfrm>
            <a:off x="6843382" y="4672785"/>
            <a:ext cx="1296000" cy="396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0" bIns="0" anchor="ctr"/>
          <a:lstStyle/>
          <a:p>
            <a:pPr algn="ctr">
              <a:defRPr/>
            </a:pPr>
            <a:r>
              <a:rPr lang="zh-CN" altLang="en-US" sz="11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黑体" panose="02010609060101010101" pitchFamily="49" charset="-122"/>
                <a:cs typeface="Times New Roman" panose="02020603050405020304" pitchFamily="18" charset="0"/>
              </a:rPr>
              <a:t>强化学习</a:t>
            </a:r>
            <a:endParaRPr lang="en-US" altLang="zh-CN" sz="11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圆角矩形 30">
            <a:extLst>
              <a:ext uri="{FF2B5EF4-FFF2-40B4-BE49-F238E27FC236}">
                <a16:creationId xmlns:a16="http://schemas.microsoft.com/office/drawing/2014/main" id="{ED6C9851-5363-451D-AEB3-61AAF65E46CB}"/>
              </a:ext>
            </a:extLst>
          </p:cNvPr>
          <p:cNvSpPr/>
          <p:nvPr/>
        </p:nvSpPr>
        <p:spPr bwMode="auto">
          <a:xfrm>
            <a:off x="6843382" y="5263887"/>
            <a:ext cx="1296000" cy="396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0" bIns="0" anchor="ctr"/>
          <a:lstStyle/>
          <a:p>
            <a:pPr algn="ctr">
              <a:defRPr/>
            </a:pPr>
            <a:r>
              <a:rPr lang="zh-CN" altLang="en-US" sz="11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黑体" panose="02010609060101010101" pitchFamily="49" charset="-122"/>
                <a:cs typeface="Times New Roman" panose="02020603050405020304" pitchFamily="18" charset="0"/>
              </a:rPr>
              <a:t>人工智能博弈</a:t>
            </a:r>
            <a:endParaRPr lang="en-US" altLang="zh-CN" sz="11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9" name="图片 38">
            <a:extLst>
              <a:ext uri="{FF2B5EF4-FFF2-40B4-BE49-F238E27FC236}">
                <a16:creationId xmlns:a16="http://schemas.microsoft.com/office/drawing/2014/main" id="{9FDA3E0C-2AAB-4D2C-9D95-DC7C1A33F81F}"/>
              </a:ext>
            </a:extLst>
          </p:cNvPr>
          <p:cNvPicPr>
            <a:picLocks noChangeAspect="1"/>
          </p:cNvPicPr>
          <p:nvPr/>
        </p:nvPicPr>
        <p:blipFill>
          <a:blip r:embed="rId5"/>
          <a:stretch>
            <a:fillRect/>
          </a:stretch>
        </p:blipFill>
        <p:spPr>
          <a:xfrm>
            <a:off x="1861068" y="1874745"/>
            <a:ext cx="4251811" cy="1440697"/>
          </a:xfrm>
          <a:prstGeom prst="rect">
            <a:avLst/>
          </a:prstGeom>
        </p:spPr>
      </p:pic>
      <p:pic>
        <p:nvPicPr>
          <p:cNvPr id="40" name="图片 39">
            <a:extLst>
              <a:ext uri="{FF2B5EF4-FFF2-40B4-BE49-F238E27FC236}">
                <a16:creationId xmlns:a16="http://schemas.microsoft.com/office/drawing/2014/main" id="{23E019F3-B775-47CF-8E24-8E4FBE3996D6}"/>
              </a:ext>
            </a:extLst>
          </p:cNvPr>
          <p:cNvPicPr>
            <a:picLocks noChangeAspect="1"/>
          </p:cNvPicPr>
          <p:nvPr/>
        </p:nvPicPr>
        <p:blipFill>
          <a:blip r:embed="rId6"/>
          <a:stretch>
            <a:fillRect/>
          </a:stretch>
        </p:blipFill>
        <p:spPr>
          <a:xfrm>
            <a:off x="595206" y="1118767"/>
            <a:ext cx="3159909" cy="755978"/>
          </a:xfrm>
          <a:prstGeom prst="rect">
            <a:avLst/>
          </a:prstGeom>
        </p:spPr>
      </p:pic>
    </p:spTree>
    <p:extLst>
      <p:ext uri="{BB962C8B-B14F-4D97-AF65-F5344CB8AC3E}">
        <p14:creationId xmlns:p14="http://schemas.microsoft.com/office/powerpoint/2010/main" val="112441663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667331" y="884900"/>
            <a:ext cx="7052729" cy="4028623"/>
            <a:chOff x="110017" y="1907821"/>
            <a:chExt cx="8887243" cy="4028622"/>
          </a:xfrm>
        </p:grpSpPr>
        <p:sp>
          <p:nvSpPr>
            <p:cNvPr id="24" name="圆角矩形 23"/>
            <p:cNvSpPr/>
            <p:nvPr/>
          </p:nvSpPr>
          <p:spPr bwMode="auto">
            <a:xfrm>
              <a:off x="2990032" y="2838743"/>
              <a:ext cx="6007228" cy="351512"/>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2913" fontAlgn="base">
                <a:lnSpc>
                  <a:spcPct val="150000"/>
                </a:lnSpc>
                <a:spcBef>
                  <a:spcPct val="0"/>
                </a:spcBef>
                <a:spcAft>
                  <a:spcPct val="0"/>
                </a:spcAft>
                <a:buClr>
                  <a:srgbClr val="FF0000"/>
                </a:buClr>
                <a:buFont typeface="Wingdings" pitchFamily="2" charset="2"/>
                <a:buChar char="n"/>
                <a:defRPr/>
              </a:pPr>
              <a:r>
                <a:rPr kumimoji="0" lang="zh-CN" altLang="en-US" sz="1800" b="0" i="0" u="none" strike="noStrike" kern="0" cap="none" spc="0" normalizeH="0" baseline="0" noProof="0" dirty="0">
                  <a:ln>
                    <a:noFill/>
                  </a:ln>
                  <a:solidFill>
                    <a:srgbClr val="000000"/>
                  </a:solidFill>
                  <a:effectLst/>
                  <a:uLnTx/>
                  <a:uFillTx/>
                  <a:ea typeface="黑体" panose="02010609060101010101" pitchFamily="49" charset="-122"/>
                  <a:cs typeface="Times New Roman" panose="02020603050405020304" pitchFamily="18" charset="0"/>
                </a:rPr>
                <a:t>黑白棋（</a:t>
              </a:r>
              <a:r>
                <a:rPr kumimoji="0" lang="en-US" altLang="zh-CN" sz="1800" b="0" i="0" u="none" strike="noStrike" kern="0" cap="none" spc="0" normalizeH="0" baseline="0" noProof="0" dirty="0">
                  <a:ln>
                    <a:noFill/>
                  </a:ln>
                  <a:solidFill>
                    <a:srgbClr val="000000"/>
                  </a:solidFill>
                  <a:effectLst/>
                  <a:uLnTx/>
                  <a:uFillTx/>
                  <a:ea typeface="黑体" panose="02010609060101010101" pitchFamily="49" charset="-122"/>
                  <a:cs typeface="Times New Roman" panose="02020603050405020304" pitchFamily="18" charset="0"/>
                </a:rPr>
                <a:t>Mini </a:t>
              </a:r>
              <a:r>
                <a:rPr kumimoji="0" lang="en-US" altLang="zh-CN" sz="1800" b="0" i="0" u="none" strike="noStrike" kern="0" cap="none" spc="0" normalizeH="0" baseline="0" noProof="0" dirty="0" err="1">
                  <a:ln>
                    <a:noFill/>
                  </a:ln>
                  <a:solidFill>
                    <a:srgbClr val="000000"/>
                  </a:solidFill>
                  <a:effectLst/>
                  <a:uLnTx/>
                  <a:uFillTx/>
                  <a:ea typeface="黑体" panose="02010609060101010101" pitchFamily="49" charset="-122"/>
                  <a:cs typeface="Times New Roman" panose="02020603050405020304" pitchFamily="18" charset="0"/>
                </a:rPr>
                <a:t>AlphaGo</a:t>
              </a:r>
              <a:r>
                <a:rPr kumimoji="0" lang="en-US" altLang="zh-CN" sz="1800" b="0" i="0" u="none" strike="noStrike" kern="0" cap="none" spc="0" normalizeH="0" baseline="0" noProof="0" dirty="0">
                  <a:ln>
                    <a:noFill/>
                  </a:ln>
                  <a:solidFill>
                    <a:srgbClr val="000000"/>
                  </a:solidFill>
                  <a:effectLst/>
                  <a:uLnTx/>
                  <a:uFillTx/>
                  <a:ea typeface="黑体" panose="02010609060101010101" pitchFamily="49" charset="-122"/>
                  <a:cs typeface="Times New Roman" panose="02020603050405020304" pitchFamily="18" charset="0"/>
                </a:rPr>
                <a:t>) </a:t>
              </a:r>
              <a:r>
                <a:rPr lang="zh-CN" altLang="en-US" kern="0" dirty="0">
                  <a:solidFill>
                    <a:srgbClr val="000000"/>
                  </a:solidFill>
                  <a:ea typeface="黑体" panose="02010609060101010101" pitchFamily="49" charset="-122"/>
                  <a:cs typeface="Times New Roman" panose="02020603050405020304" pitchFamily="18" charset="0"/>
                </a:rPr>
                <a:t>（</a:t>
              </a:r>
              <a:r>
                <a:rPr lang="en-US" altLang="zh-CN" kern="0" dirty="0">
                  <a:solidFill>
                    <a:srgbClr val="000000"/>
                  </a:solidFill>
                  <a:ea typeface="黑体" panose="02010609060101010101" pitchFamily="49" charset="-122"/>
                  <a:cs typeface="Times New Roman" panose="02020603050405020304" pitchFamily="18" charset="0"/>
                </a:rPr>
                <a:t>5</a:t>
              </a:r>
              <a:r>
                <a:rPr lang="zh-CN" altLang="en-US" kern="0" dirty="0">
                  <a:solidFill>
                    <a:srgbClr val="000000"/>
                  </a:solidFill>
                  <a:ea typeface="黑体" panose="02010609060101010101" pitchFamily="49" charset="-122"/>
                  <a:cs typeface="Times New Roman" panose="02020603050405020304" pitchFamily="18" charset="0"/>
                </a:rPr>
                <a:t>分）</a:t>
              </a:r>
              <a:endParaRPr lang="en-US" altLang="zh-CN" kern="0" dirty="0">
                <a:solidFill>
                  <a:srgbClr val="000000"/>
                </a:solidFill>
                <a:ea typeface="黑体" panose="02010609060101010101" pitchFamily="49" charset="-122"/>
                <a:cs typeface="Times New Roman" panose="02020603050405020304" pitchFamily="18" charset="0"/>
              </a:endParaRPr>
            </a:p>
          </p:txBody>
        </p:sp>
        <p:sp>
          <p:nvSpPr>
            <p:cNvPr id="28" name="圆角矩形 27"/>
            <p:cNvSpPr/>
            <p:nvPr/>
          </p:nvSpPr>
          <p:spPr>
            <a:xfrm>
              <a:off x="110017" y="1907821"/>
              <a:ext cx="2599315" cy="4028622"/>
            </a:xfrm>
            <a:prstGeom prst="roundRect">
              <a:avLst>
                <a:gd name="adj" fmla="val 4639"/>
              </a:avLst>
            </a:prstGeom>
            <a:gradFill rotWithShape="1">
              <a:gsLst>
                <a:gs pos="0">
                  <a:srgbClr val="AAEFD1">
                    <a:tint val="50000"/>
                    <a:satMod val="300000"/>
                  </a:srgbClr>
                </a:gs>
                <a:gs pos="35000">
                  <a:srgbClr val="AAEFD1">
                    <a:tint val="37000"/>
                    <a:satMod val="300000"/>
                  </a:srgbClr>
                </a:gs>
                <a:gs pos="100000">
                  <a:srgbClr val="AAEFD1">
                    <a:tint val="15000"/>
                    <a:satMod val="350000"/>
                  </a:srgbClr>
                </a:gs>
              </a:gsLst>
              <a:lin ang="16200000" scaled="1"/>
            </a:gradFill>
            <a:ln w="9525" cap="flat" cmpd="sng" algn="ctr">
              <a:solidFill>
                <a:srgbClr val="AAEFD1">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Tahoma"/>
                <a:ea typeface="宋体"/>
                <a:cs typeface="+mn-cs"/>
              </a:endParaRPr>
            </a:p>
          </p:txBody>
        </p:sp>
        <p:sp>
          <p:nvSpPr>
            <p:cNvPr id="33" name="圆角矩形 32"/>
            <p:cNvSpPr/>
            <p:nvPr/>
          </p:nvSpPr>
          <p:spPr bwMode="auto">
            <a:xfrm>
              <a:off x="257785" y="2107865"/>
              <a:ext cx="2270926"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逻辑推理</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34" name="圆角矩形 33"/>
            <p:cNvSpPr/>
            <p:nvPr/>
          </p:nvSpPr>
          <p:spPr bwMode="auto">
            <a:xfrm>
              <a:off x="352711" y="2847935"/>
              <a:ext cx="2270926"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搜索求解</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35" name="圆角矩形 34"/>
            <p:cNvSpPr/>
            <p:nvPr/>
          </p:nvSpPr>
          <p:spPr bwMode="auto">
            <a:xfrm>
              <a:off x="307357" y="4205040"/>
              <a:ext cx="2270926"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统计建模</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36" name="圆角矩形 35"/>
            <p:cNvSpPr/>
            <p:nvPr/>
          </p:nvSpPr>
          <p:spPr bwMode="auto">
            <a:xfrm>
              <a:off x="266926" y="4833045"/>
              <a:ext cx="2303432"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深度学习</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37" name="圆角矩形 36"/>
            <p:cNvSpPr/>
            <p:nvPr/>
          </p:nvSpPr>
          <p:spPr bwMode="auto">
            <a:xfrm>
              <a:off x="2956584" y="1987086"/>
              <a:ext cx="6007230" cy="497494"/>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2913" defTabSz="914400" eaLnBrk="1" fontAlgn="base" latinLnBrk="0" hangingPunct="1">
                <a:lnSpc>
                  <a:spcPct val="150000"/>
                </a:lnSpc>
                <a:spcBef>
                  <a:spcPct val="0"/>
                </a:spcBef>
                <a:spcAft>
                  <a:spcPct val="0"/>
                </a:spcAft>
                <a:buClr>
                  <a:srgbClr val="FF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斑马问题与八皇后问题 </a:t>
              </a:r>
              <a:r>
                <a:rPr kumimoji="0" lang="zh-CN" altLang="en-US" sz="1800" b="0" i="0" u="none" strike="noStrike" kern="0" cap="none" spc="0" normalizeH="0" baseline="0" noProof="0" dirty="0">
                  <a:ln>
                    <a:noFill/>
                  </a:ln>
                  <a:solidFill>
                    <a:srgbClr val="000000"/>
                  </a:solidFill>
                  <a:effectLst/>
                  <a:uLnTx/>
                  <a:uFillTx/>
                  <a:ea typeface="黑体" panose="02010609060101010101" pitchFamily="49" charset="-122"/>
                  <a:cs typeface="Times New Roman" panose="02020603050405020304" pitchFamily="18" charset="0"/>
                </a:rPr>
                <a:t>（</a:t>
              </a:r>
              <a:r>
                <a:rPr kumimoji="0" lang="en-US" altLang="zh-CN" sz="1800" b="0" i="0" u="none" strike="noStrike" kern="0" cap="none" spc="0" normalizeH="0" baseline="0" noProof="0" dirty="0">
                  <a:ln>
                    <a:noFill/>
                  </a:ln>
                  <a:solidFill>
                    <a:srgbClr val="000000"/>
                  </a:solidFill>
                  <a:effectLst/>
                  <a:uLnTx/>
                  <a:uFillTx/>
                  <a:ea typeface="黑体" panose="02010609060101010101" pitchFamily="49" charset="-122"/>
                  <a:cs typeface="Times New Roman" panose="02020603050405020304" pitchFamily="18" charset="0"/>
                </a:rPr>
                <a:t>5</a:t>
              </a:r>
              <a:r>
                <a:rPr kumimoji="0" lang="zh-CN" altLang="en-US" sz="1800" b="0" i="0" u="none" strike="noStrike" kern="0" cap="none" spc="0" normalizeH="0" baseline="0" noProof="0" dirty="0">
                  <a:ln>
                    <a:noFill/>
                  </a:ln>
                  <a:solidFill>
                    <a:srgbClr val="000000"/>
                  </a:solidFill>
                  <a:effectLst/>
                  <a:uLnTx/>
                  <a:uFillTx/>
                  <a:ea typeface="黑体" panose="02010609060101010101" pitchFamily="49" charset="-122"/>
                  <a:cs typeface="Times New Roman" panose="02020603050405020304" pitchFamily="18" charset="0"/>
                </a:rPr>
                <a:t>分）</a:t>
              </a:r>
              <a:endParaRPr kumimoji="0" lang="en-US" altLang="zh-CN" sz="1800" b="0" i="0" u="none" strike="noStrike" kern="0" cap="none" spc="0" normalizeH="0" baseline="0" noProof="0" dirty="0">
                <a:ln>
                  <a:noFill/>
                </a:ln>
                <a:solidFill>
                  <a:srgbClr val="000000"/>
                </a:solidFill>
                <a:effectLst/>
                <a:uLnTx/>
                <a:uFillTx/>
                <a:ea typeface="黑体" panose="02010609060101010101" pitchFamily="49" charset="-122"/>
                <a:cs typeface="Times New Roman" panose="02020603050405020304" pitchFamily="18" charset="0"/>
              </a:endParaRPr>
            </a:p>
          </p:txBody>
        </p:sp>
        <p:sp>
          <p:nvSpPr>
            <p:cNvPr id="38" name="圆角矩形 37"/>
            <p:cNvSpPr/>
            <p:nvPr/>
          </p:nvSpPr>
          <p:spPr bwMode="auto">
            <a:xfrm>
              <a:off x="2935722" y="3465599"/>
              <a:ext cx="6007230" cy="467261"/>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2913" fontAlgn="base">
                <a:lnSpc>
                  <a:spcPct val="150000"/>
                </a:lnSpc>
                <a:spcBef>
                  <a:spcPct val="0"/>
                </a:spcBef>
                <a:spcAft>
                  <a:spcPct val="0"/>
                </a:spcAft>
                <a:buClr>
                  <a:srgbClr val="FF0000"/>
                </a:buClr>
                <a:buFont typeface="Wingdings" pitchFamily="2" charset="2"/>
                <a:buChar char="n"/>
                <a:defRPr/>
              </a:pPr>
              <a:r>
                <a:rPr kumimoji="0" lang="zh-CN" altLang="en-US"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图像恢复重建   </a:t>
              </a:r>
              <a:r>
                <a:rPr lang="zh-CN" altLang="en-US" kern="0" dirty="0">
                  <a:solidFill>
                    <a:srgbClr val="000000"/>
                  </a:solidFill>
                  <a:ea typeface="黑体" panose="02010609060101010101" pitchFamily="49" charset="-122"/>
                  <a:cs typeface="Times New Roman" panose="02020603050405020304" pitchFamily="18" charset="0"/>
                </a:rPr>
                <a:t>（</a:t>
              </a:r>
              <a:r>
                <a:rPr lang="en-US" altLang="zh-CN" kern="0" dirty="0">
                  <a:solidFill>
                    <a:srgbClr val="000000"/>
                  </a:solidFill>
                  <a:ea typeface="黑体" panose="02010609060101010101" pitchFamily="49" charset="-122"/>
                  <a:cs typeface="Times New Roman" panose="02020603050405020304" pitchFamily="18" charset="0"/>
                </a:rPr>
                <a:t>5</a:t>
              </a:r>
              <a:r>
                <a:rPr lang="zh-CN" altLang="en-US" kern="0" dirty="0">
                  <a:solidFill>
                    <a:srgbClr val="000000"/>
                  </a:solidFill>
                  <a:ea typeface="黑体" panose="02010609060101010101" pitchFamily="49" charset="-122"/>
                  <a:cs typeface="Times New Roman" panose="02020603050405020304" pitchFamily="18" charset="0"/>
                </a:rPr>
                <a:t>分）</a:t>
              </a:r>
              <a:endParaRPr lang="en-US" altLang="zh-CN" kern="0" dirty="0">
                <a:solidFill>
                  <a:srgbClr val="000000"/>
                </a:solidFill>
                <a:ea typeface="黑体" panose="02010609060101010101" pitchFamily="49" charset="-122"/>
                <a:cs typeface="Times New Roman" panose="02020603050405020304" pitchFamily="18" charset="0"/>
              </a:endParaRPr>
            </a:p>
          </p:txBody>
        </p:sp>
        <p:sp>
          <p:nvSpPr>
            <p:cNvPr id="39" name="圆角矩形 38"/>
            <p:cNvSpPr/>
            <p:nvPr/>
          </p:nvSpPr>
          <p:spPr bwMode="auto">
            <a:xfrm>
              <a:off x="307357" y="3556146"/>
              <a:ext cx="2257131"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2000" b="1" kern="0" dirty="0">
                  <a:solidFill>
                    <a:srgbClr val="0070C0"/>
                  </a:solidFill>
                  <a:latin typeface="Times New Roman" pitchFamily="18" charset="0"/>
                  <a:ea typeface="微软雅黑" pitchFamily="34" charset="-122"/>
                  <a:cs typeface="Times New Roman" pitchFamily="18" charset="0"/>
                </a:rPr>
                <a:t>线性回归</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40" name="圆角矩形 39"/>
            <p:cNvSpPr/>
            <p:nvPr/>
          </p:nvSpPr>
          <p:spPr bwMode="auto">
            <a:xfrm>
              <a:off x="2932238" y="4153125"/>
              <a:ext cx="6007230" cy="480543"/>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2913" fontAlgn="base">
                <a:lnSpc>
                  <a:spcPct val="150000"/>
                </a:lnSpc>
                <a:spcBef>
                  <a:spcPct val="0"/>
                </a:spcBef>
                <a:spcAft>
                  <a:spcPct val="0"/>
                </a:spcAft>
                <a:buClr>
                  <a:srgbClr val="FF0000"/>
                </a:buClr>
                <a:buFont typeface="Wingdings" pitchFamily="2" charset="2"/>
                <a:buChar char="n"/>
                <a:defRPr/>
              </a:pPr>
              <a:r>
                <a:rPr kumimoji="0" lang="zh-CN" altLang="en-US"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特征人脸识别   </a:t>
              </a:r>
              <a:r>
                <a:rPr lang="zh-CN" altLang="en-US" kern="0" dirty="0">
                  <a:solidFill>
                    <a:srgbClr val="000000"/>
                  </a:solidFill>
                  <a:ea typeface="黑体" panose="02010609060101010101" pitchFamily="49" charset="-122"/>
                  <a:cs typeface="Times New Roman" panose="02020603050405020304" pitchFamily="18" charset="0"/>
                </a:rPr>
                <a:t>（</a:t>
              </a:r>
              <a:r>
                <a:rPr lang="en-US" altLang="zh-CN" kern="0" dirty="0">
                  <a:solidFill>
                    <a:srgbClr val="000000"/>
                  </a:solidFill>
                  <a:ea typeface="黑体" panose="02010609060101010101" pitchFamily="49" charset="-122"/>
                  <a:cs typeface="Times New Roman" panose="02020603050405020304" pitchFamily="18" charset="0"/>
                </a:rPr>
                <a:t>5</a:t>
              </a:r>
              <a:r>
                <a:rPr lang="zh-CN" altLang="en-US" kern="0" dirty="0">
                  <a:solidFill>
                    <a:srgbClr val="000000"/>
                  </a:solidFill>
                  <a:ea typeface="黑体" panose="02010609060101010101" pitchFamily="49" charset="-122"/>
                  <a:cs typeface="Times New Roman" panose="02020603050405020304" pitchFamily="18" charset="0"/>
                </a:rPr>
                <a:t>分）</a:t>
              </a:r>
              <a:endParaRPr lang="en-US" altLang="zh-CN" kern="0" dirty="0">
                <a:solidFill>
                  <a:srgbClr val="000000"/>
                </a:solidFill>
                <a:ea typeface="黑体" panose="02010609060101010101" pitchFamily="49" charset="-122"/>
                <a:cs typeface="Times New Roman" panose="02020603050405020304" pitchFamily="18" charset="0"/>
              </a:endParaRPr>
            </a:p>
          </p:txBody>
        </p:sp>
        <p:sp>
          <p:nvSpPr>
            <p:cNvPr id="41" name="圆角矩形 40"/>
            <p:cNvSpPr/>
            <p:nvPr/>
          </p:nvSpPr>
          <p:spPr bwMode="auto">
            <a:xfrm>
              <a:off x="2932237" y="4833045"/>
              <a:ext cx="6007230" cy="390766"/>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2913" fontAlgn="base">
                <a:lnSpc>
                  <a:spcPct val="150000"/>
                </a:lnSpc>
                <a:spcBef>
                  <a:spcPct val="0"/>
                </a:spcBef>
                <a:spcAft>
                  <a:spcPct val="0"/>
                </a:spcAft>
                <a:buClr>
                  <a:srgbClr val="FF0000"/>
                </a:buClr>
                <a:buFont typeface="Wingdings" pitchFamily="2" charset="2"/>
                <a:buChar char="n"/>
                <a:defRPr/>
              </a:pPr>
              <a:r>
                <a:rPr kumimoji="0" lang="zh-CN" altLang="en-US"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手写数字识别与垃圾分类</a:t>
              </a:r>
              <a:r>
                <a:rPr lang="zh-CN" altLang="en-US" kern="0" dirty="0">
                  <a:solidFill>
                    <a:srgbClr val="000000"/>
                  </a:solidFill>
                  <a:ea typeface="黑体" panose="02010609060101010101" pitchFamily="49" charset="-122"/>
                  <a:cs typeface="Times New Roman" panose="02020603050405020304" pitchFamily="18" charset="0"/>
                </a:rPr>
                <a:t>（</a:t>
              </a:r>
              <a:r>
                <a:rPr lang="en-US" altLang="zh-CN" kern="0" dirty="0">
                  <a:solidFill>
                    <a:srgbClr val="000000"/>
                  </a:solidFill>
                  <a:ea typeface="黑体" panose="02010609060101010101" pitchFamily="49" charset="-122"/>
                  <a:cs typeface="Times New Roman" panose="02020603050405020304" pitchFamily="18" charset="0"/>
                </a:rPr>
                <a:t>10</a:t>
              </a:r>
              <a:r>
                <a:rPr lang="zh-CN" altLang="en-US" kern="0" dirty="0">
                  <a:solidFill>
                    <a:srgbClr val="000000"/>
                  </a:solidFill>
                  <a:ea typeface="黑体" panose="02010609060101010101" pitchFamily="49" charset="-122"/>
                  <a:cs typeface="Times New Roman" panose="02020603050405020304" pitchFamily="18" charset="0"/>
                </a:rPr>
                <a:t>分）</a:t>
              </a:r>
              <a:endParaRPr lang="en-US" altLang="zh-CN" kern="0" dirty="0">
                <a:solidFill>
                  <a:srgbClr val="000000"/>
                </a:solidFill>
                <a:ea typeface="黑体" panose="02010609060101010101" pitchFamily="49" charset="-122"/>
                <a:cs typeface="Times New Roman" panose="02020603050405020304" pitchFamily="18" charset="0"/>
              </a:endParaRPr>
            </a:p>
          </p:txBody>
        </p:sp>
      </p:grpSp>
      <p:sp>
        <p:nvSpPr>
          <p:cNvPr id="16" name="标题 5"/>
          <p:cNvSpPr>
            <a:spLocks noGrp="1"/>
          </p:cNvSpPr>
          <p:nvPr>
            <p:ph type="title"/>
          </p:nvPr>
        </p:nvSpPr>
        <p:spPr>
          <a:xfrm>
            <a:off x="178078" y="97279"/>
            <a:ext cx="8657450" cy="657727"/>
          </a:xfrm>
        </p:spPr>
        <p:txBody>
          <a:bodyPr/>
          <a:lstStyle/>
          <a:p>
            <a:r>
              <a:rPr lang="zh-CN" altLang="en-US" sz="1800" b="1" dirty="0">
                <a:latin typeface="+mn-lt"/>
                <a:ea typeface="微软雅黑" panose="020B0503020204020204" pitchFamily="34" charset="-122"/>
              </a:rPr>
              <a:t>实训题目</a:t>
            </a:r>
          </a:p>
        </p:txBody>
      </p:sp>
      <p:sp>
        <p:nvSpPr>
          <p:cNvPr id="18" name="圆角矩形 17"/>
          <p:cNvSpPr/>
          <p:nvPr/>
        </p:nvSpPr>
        <p:spPr bwMode="auto">
          <a:xfrm>
            <a:off x="793672" y="4417504"/>
            <a:ext cx="1851740"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2000" b="1" kern="0" dirty="0">
                <a:solidFill>
                  <a:srgbClr val="0070C0"/>
                </a:solidFill>
                <a:latin typeface="Times New Roman" pitchFamily="18" charset="0"/>
                <a:ea typeface="微软雅黑" pitchFamily="34" charset="-122"/>
                <a:cs typeface="Times New Roman" pitchFamily="18" charset="0"/>
              </a:rPr>
              <a:t>强化</a:t>
            </a: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学习</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19" name="圆角矩形 18"/>
          <p:cNvSpPr/>
          <p:nvPr/>
        </p:nvSpPr>
        <p:spPr bwMode="auto">
          <a:xfrm>
            <a:off x="2906985" y="4405497"/>
            <a:ext cx="4764449" cy="388722"/>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2913" fontAlgn="base">
              <a:lnSpc>
                <a:spcPct val="150000"/>
              </a:lnSpc>
              <a:spcBef>
                <a:spcPct val="0"/>
              </a:spcBef>
              <a:spcAft>
                <a:spcPct val="0"/>
              </a:spcAft>
              <a:buClr>
                <a:srgbClr val="FF0000"/>
              </a:buClr>
              <a:buFont typeface="Wingdings" pitchFamily="2" charset="2"/>
              <a:buChar char="n"/>
              <a:defRPr/>
            </a:pPr>
            <a:r>
              <a:rPr lang="zh-CN" altLang="en-US" kern="0" dirty="0">
                <a:solidFill>
                  <a:srgbClr val="000000"/>
                </a:solidFill>
                <a:ea typeface="黑体" panose="02010609060101010101" pitchFamily="49" charset="-122"/>
                <a:cs typeface="Times New Roman" panose="02020603050405020304" pitchFamily="18" charset="0"/>
              </a:rPr>
              <a:t>机器人自动走迷宫（</a:t>
            </a:r>
            <a:r>
              <a:rPr lang="en-US" altLang="zh-CN" kern="0" dirty="0">
                <a:solidFill>
                  <a:srgbClr val="000000"/>
                </a:solidFill>
                <a:ea typeface="黑体" panose="02010609060101010101" pitchFamily="49" charset="-122"/>
                <a:cs typeface="Times New Roman" panose="02020603050405020304" pitchFamily="18" charset="0"/>
              </a:rPr>
              <a:t>5</a:t>
            </a:r>
            <a:r>
              <a:rPr lang="zh-CN" altLang="en-US" kern="0" dirty="0">
                <a:solidFill>
                  <a:srgbClr val="000000"/>
                </a:solidFill>
                <a:ea typeface="黑体" panose="02010609060101010101" pitchFamily="49" charset="-122"/>
                <a:cs typeface="Times New Roman" panose="02020603050405020304" pitchFamily="18" charset="0"/>
              </a:rPr>
              <a:t>分）</a:t>
            </a:r>
            <a:endParaRPr lang="en-US" altLang="zh-CN" kern="0" dirty="0">
              <a:solidFill>
                <a:srgbClr val="000000"/>
              </a:solidFill>
              <a:ea typeface="黑体" panose="02010609060101010101" pitchFamily="49" charset="-122"/>
              <a:cs typeface="Times New Roman" panose="02020603050405020304" pitchFamily="18" charset="0"/>
            </a:endParaRPr>
          </a:p>
        </p:txBody>
      </p:sp>
      <p:sp>
        <p:nvSpPr>
          <p:cNvPr id="2" name="矩形 1"/>
          <p:cNvSpPr/>
          <p:nvPr/>
        </p:nvSpPr>
        <p:spPr>
          <a:xfrm>
            <a:off x="1020355" y="5444376"/>
            <a:ext cx="7243591" cy="646331"/>
          </a:xfrm>
          <a:prstGeom prst="rect">
            <a:avLst/>
          </a:prstGeom>
        </p:spPr>
        <p:txBody>
          <a:bodyPr wrap="square">
            <a:spAutoFit/>
          </a:bodyPr>
          <a:lstStyle/>
          <a:p>
            <a:pPr marL="285750" indent="-285750">
              <a:buFont typeface="Wingdings" panose="05000000000000000000" pitchFamily="2" charset="2"/>
              <a:buChar char="l"/>
            </a:pPr>
            <a:r>
              <a:rPr lang="zh-CN" altLang="en-US" dirty="0"/>
              <a:t>平时作业</a:t>
            </a:r>
            <a:r>
              <a:rPr lang="en-US" altLang="zh-CN" dirty="0"/>
              <a:t>35</a:t>
            </a:r>
            <a:r>
              <a:rPr lang="zh-CN" altLang="en-US" dirty="0"/>
              <a:t>分，课堂考勤</a:t>
            </a:r>
            <a:r>
              <a:rPr lang="en-US" altLang="zh-CN" dirty="0"/>
              <a:t>5</a:t>
            </a:r>
            <a:r>
              <a:rPr lang="zh-CN" altLang="en-US" dirty="0"/>
              <a:t>分，期末考试</a:t>
            </a:r>
            <a:r>
              <a:rPr lang="en-US" altLang="zh-CN" dirty="0"/>
              <a:t>60</a:t>
            </a:r>
            <a:r>
              <a:rPr lang="zh-CN" altLang="en-US" dirty="0"/>
              <a:t>分。</a:t>
            </a:r>
            <a:endParaRPr lang="en-US" altLang="zh-CN" dirty="0"/>
          </a:p>
          <a:p>
            <a:pPr marL="285750" indent="-285750">
              <a:buFont typeface="Wingdings" panose="05000000000000000000" pitchFamily="2" charset="2"/>
              <a:buChar char="l"/>
            </a:pPr>
            <a:r>
              <a:rPr lang="zh-CN" altLang="en-US" dirty="0"/>
              <a:t>深度学习编程实现将基于“智海</a:t>
            </a:r>
            <a:r>
              <a:rPr lang="en-US" altLang="zh-CN" dirty="0"/>
              <a:t>--Mo</a:t>
            </a:r>
            <a:r>
              <a:rPr lang="zh-CN" altLang="en-US" dirty="0"/>
              <a:t>平台”和华为</a:t>
            </a:r>
            <a:r>
              <a:rPr lang="en-US" altLang="zh-CN" dirty="0" err="1"/>
              <a:t>MindSpore</a:t>
            </a:r>
            <a:r>
              <a:rPr lang="zh-CN" altLang="en-US" dirty="0"/>
              <a:t>框架</a:t>
            </a:r>
          </a:p>
        </p:txBody>
      </p:sp>
    </p:spTree>
    <p:extLst>
      <p:ext uri="{BB962C8B-B14F-4D97-AF65-F5344CB8AC3E}">
        <p14:creationId xmlns:p14="http://schemas.microsoft.com/office/powerpoint/2010/main" val="3022844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758A97-671F-4D18-9A08-DDA76FD41D14}"/>
              </a:ext>
            </a:extLst>
          </p:cNvPr>
          <p:cNvSpPr>
            <a:spLocks noGrp="1"/>
          </p:cNvSpPr>
          <p:nvPr>
            <p:ph type="title"/>
          </p:nvPr>
        </p:nvSpPr>
        <p:spPr>
          <a:xfrm>
            <a:off x="457200" y="274639"/>
            <a:ext cx="8229600" cy="530291"/>
          </a:xfrm>
        </p:spPr>
        <p:txBody>
          <a:bodyPr/>
          <a:lstStyle/>
          <a:p>
            <a:r>
              <a:rPr kumimoji="0" lang="zh-CN" altLang="en-US" sz="3600" b="1" dirty="0">
                <a:solidFill>
                  <a:srgbClr val="4F80BD"/>
                </a:solidFill>
                <a:latin typeface="+mn-lt"/>
                <a:ea typeface="微软雅黑" panose="020B0503020204020204" pitchFamily="34" charset="-122"/>
                <a:sym typeface="Calibri" panose="020F0502020204030204" pitchFamily="34" charset="0"/>
              </a:rPr>
              <a:t>本书内容介绍</a:t>
            </a:r>
            <a:endParaRPr lang="zh-CN" altLang="en-US" dirty="0"/>
          </a:p>
        </p:txBody>
      </p:sp>
      <p:sp>
        <p:nvSpPr>
          <p:cNvPr id="3" name="灯片编号占位符 2">
            <a:extLst>
              <a:ext uri="{FF2B5EF4-FFF2-40B4-BE49-F238E27FC236}">
                <a16:creationId xmlns:a16="http://schemas.microsoft.com/office/drawing/2014/main" id="{E3B9EC35-A86D-493D-A20A-86A9CA903CD9}"/>
              </a:ext>
            </a:extLst>
          </p:cNvPr>
          <p:cNvSpPr>
            <a:spLocks noGrp="1"/>
          </p:cNvSpPr>
          <p:nvPr>
            <p:ph type="sldNum" sz="quarter" idx="10"/>
          </p:nvPr>
        </p:nvSpPr>
        <p:spPr/>
        <p:txBody>
          <a:bodyPr/>
          <a:lstStyle/>
          <a:p>
            <a:pPr>
              <a:defRPr/>
            </a:pPr>
            <a:fld id="{564B43B8-EC4A-5743-9CA4-764B42BFAC9D}" type="slidenum">
              <a:rPr lang="zh-CN" altLang="en-US" smtClean="0"/>
              <a:pPr>
                <a:defRPr/>
              </a:pPr>
              <a:t>5</a:t>
            </a:fld>
            <a:endParaRPr lang="en-US" altLang="zh-CN" sz="1350" dirty="0"/>
          </a:p>
        </p:txBody>
      </p:sp>
      <p:pic>
        <p:nvPicPr>
          <p:cNvPr id="5" name="图片 4">
            <a:extLst>
              <a:ext uri="{FF2B5EF4-FFF2-40B4-BE49-F238E27FC236}">
                <a16:creationId xmlns:a16="http://schemas.microsoft.com/office/drawing/2014/main" id="{56B2A152-4AE8-46A7-A9CE-62B76F7E39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1679"/>
            <a:ext cx="9144000" cy="6374642"/>
          </a:xfrm>
          <a:prstGeom prst="rect">
            <a:avLst/>
          </a:prstGeom>
        </p:spPr>
      </p:pic>
    </p:spTree>
    <p:extLst>
      <p:ext uri="{BB962C8B-B14F-4D97-AF65-F5344CB8AC3E}">
        <p14:creationId xmlns:p14="http://schemas.microsoft.com/office/powerpoint/2010/main" val="3470570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a:solidFill>
                  <a:srgbClr val="C00000"/>
                </a:solidFill>
                <a:latin typeface="+mn-lt"/>
                <a:ea typeface="微软雅黑" panose="020B0503020204020204" pitchFamily="34" charset="-122"/>
                <a:sym typeface="Times New Roman" panose="02020603050405020304" pitchFamily="18" charset="0"/>
              </a:rPr>
              <a:t>提纲</a:t>
            </a:r>
            <a:endParaRPr lang="zh-CN" altLang="en-US" sz="2400" b="1" dirty="0">
              <a:solidFill>
                <a:srgbClr val="C00000"/>
              </a:solidFill>
              <a:latin typeface="+mn-lt"/>
              <a:ea typeface="微软雅黑" panose="020B0503020204020204" pitchFamily="34" charset="-122"/>
              <a:sym typeface="Times New Roman" panose="02020603050405020304" pitchFamily="18" charset="0"/>
            </a:endParaRPr>
          </a:p>
        </p:txBody>
      </p:sp>
      <p:sp>
        <p:nvSpPr>
          <p:cNvPr id="22" name="矩形 7"/>
          <p:cNvSpPr>
            <a:spLocks noChangeArrowheads="1"/>
          </p:cNvSpPr>
          <p:nvPr/>
        </p:nvSpPr>
        <p:spPr bwMode="auto">
          <a:xfrm>
            <a:off x="308209" y="3247485"/>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三、智能计算方法</a:t>
            </a:r>
          </a:p>
        </p:txBody>
      </p:sp>
      <p:sp>
        <p:nvSpPr>
          <p:cNvPr id="24" name="矩形 7"/>
          <p:cNvSpPr>
            <a:spLocks noChangeArrowheads="1"/>
          </p:cNvSpPr>
          <p:nvPr/>
        </p:nvSpPr>
        <p:spPr bwMode="auto">
          <a:xfrm>
            <a:off x="294437" y="147089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4F80BD"/>
                </a:solidFill>
                <a:latin typeface="+mn-lt"/>
                <a:ea typeface="微软雅黑" panose="020B0503020204020204" pitchFamily="34" charset="-122"/>
              </a:rPr>
              <a:t>一、人工智能起源</a:t>
            </a:r>
          </a:p>
        </p:txBody>
      </p:sp>
      <p:sp>
        <p:nvSpPr>
          <p:cNvPr id="7" name="矩形 7"/>
          <p:cNvSpPr>
            <a:spLocks noChangeArrowheads="1"/>
          </p:cNvSpPr>
          <p:nvPr/>
        </p:nvSpPr>
        <p:spPr bwMode="auto">
          <a:xfrm>
            <a:off x="308209" y="234538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二、可计算载体：形式化与机械化</a:t>
            </a:r>
          </a:p>
        </p:txBody>
      </p:sp>
      <p:sp>
        <p:nvSpPr>
          <p:cNvPr id="9" name="矩形 7">
            <a:extLst>
              <a:ext uri="{FF2B5EF4-FFF2-40B4-BE49-F238E27FC236}">
                <a16:creationId xmlns:a16="http://schemas.microsoft.com/office/drawing/2014/main" id="{91333B77-55B7-4BD9-BEA6-D0C99689A50A}"/>
              </a:ext>
            </a:extLst>
          </p:cNvPr>
          <p:cNvSpPr>
            <a:spLocks noChangeArrowheads="1"/>
          </p:cNvSpPr>
          <p:nvPr/>
        </p:nvSpPr>
        <p:spPr bwMode="auto">
          <a:xfrm>
            <a:off x="308209" y="416876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四、本书内容介绍</a:t>
            </a:r>
          </a:p>
        </p:txBody>
      </p:sp>
      <p:sp>
        <p:nvSpPr>
          <p:cNvPr id="10" name="矩形 7">
            <a:extLst>
              <a:ext uri="{FF2B5EF4-FFF2-40B4-BE49-F238E27FC236}">
                <a16:creationId xmlns:a16="http://schemas.microsoft.com/office/drawing/2014/main" id="{664A4DF0-5891-4CC0-9581-8A4E634E316C}"/>
              </a:ext>
            </a:extLst>
          </p:cNvPr>
          <p:cNvSpPr>
            <a:spLocks noChangeArrowheads="1"/>
          </p:cNvSpPr>
          <p:nvPr/>
        </p:nvSpPr>
        <p:spPr bwMode="auto">
          <a:xfrm>
            <a:off x="308209" y="510443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五、小结</a:t>
            </a:r>
          </a:p>
        </p:txBody>
      </p:sp>
    </p:spTree>
    <p:extLst>
      <p:ext uri="{BB962C8B-B14F-4D97-AF65-F5344CB8AC3E}">
        <p14:creationId xmlns:p14="http://schemas.microsoft.com/office/powerpoint/2010/main" val="1808346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p:cNvSpPr txBox="1">
            <a:spLocks/>
          </p:cNvSpPr>
          <p:nvPr/>
        </p:nvSpPr>
        <p:spPr>
          <a:xfrm>
            <a:off x="0" y="235800"/>
            <a:ext cx="9144000" cy="654051"/>
          </a:xfrm>
          <a:prstGeom prst="rect">
            <a:avLst/>
          </a:prstGeom>
        </p:spPr>
        <p:txBody>
          <a:bodyPr>
            <a:normAutofit/>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r>
              <a:rPr lang="zh-CN" altLang="en-US" sz="3200" dirty="0">
                <a:latin typeface="黑体" panose="02010609060101010101" pitchFamily="49" charset="-122"/>
                <a:ea typeface="黑体" panose="02010609060101010101" pitchFamily="49" charset="-122"/>
              </a:rPr>
              <a:t> </a:t>
            </a:r>
            <a:r>
              <a:rPr lang="zh-CN" altLang="en-US" sz="2800" dirty="0">
                <a:solidFill>
                  <a:srgbClr val="C00000"/>
                </a:solidFill>
                <a:latin typeface="黑体" panose="02010609060101010101" pitchFamily="49" charset="-122"/>
                <a:ea typeface="黑体" panose="02010609060101010101" pitchFamily="49" charset="-122"/>
              </a:rPr>
              <a:t>计算的诞生</a:t>
            </a:r>
          </a:p>
        </p:txBody>
      </p:sp>
      <p:sp>
        <p:nvSpPr>
          <p:cNvPr id="9" name="圆角矩形 8"/>
          <p:cNvSpPr/>
          <p:nvPr/>
        </p:nvSpPr>
        <p:spPr bwMode="auto">
          <a:xfrm>
            <a:off x="1431611" y="4683512"/>
            <a:ext cx="1322887" cy="419027"/>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6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结绳计数</a:t>
            </a:r>
            <a:endParaRPr lang="en-US" altLang="zh-CN" sz="16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p:txBody>
      </p:sp>
      <p:sp>
        <p:nvSpPr>
          <p:cNvPr id="3" name="矩形 2"/>
          <p:cNvSpPr/>
          <p:nvPr/>
        </p:nvSpPr>
        <p:spPr>
          <a:xfrm>
            <a:off x="607133" y="5238712"/>
            <a:ext cx="3456868" cy="923330"/>
          </a:xfrm>
          <a:prstGeom prst="rect">
            <a:avLst/>
          </a:prstGeom>
        </p:spPr>
        <p:txBody>
          <a:bodyPr wrap="square">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上古结绳而治，后世圣人易之以书契，百官以治，万民以察。</a:t>
            </a:r>
          </a:p>
          <a:p>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周易</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系辞</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AutoShape 2" descr="https://upload-images.jianshu.io/upload_images/30022-a6a66b73808e04a5.jpg?imageMogr2/auto-orient/strip%7CimageView2/2/w/205/format/webp"/>
          <p:cNvSpPr>
            <a:spLocks noChangeAspect="1" noChangeArrowheads="1"/>
          </p:cNvSpPr>
          <p:nvPr/>
        </p:nvSpPr>
        <p:spPr bwMode="auto">
          <a:xfrm>
            <a:off x="155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755" y="1416709"/>
            <a:ext cx="2992085" cy="3039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s15.sinaimg.cn/mw690/001mG5X6gy6IOR4khiK4e&amp;6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467" y="1559943"/>
            <a:ext cx="3943190" cy="2839901"/>
          </a:xfrm>
          <a:prstGeom prst="rect">
            <a:avLst/>
          </a:prstGeom>
          <a:noFill/>
          <a:extLst>
            <a:ext uri="{909E8E84-426E-40DD-AFC4-6F175D3DCCD1}">
              <a14:hiddenFill xmlns:a14="http://schemas.microsoft.com/office/drawing/2010/main">
                <a:solidFill>
                  <a:srgbClr val="FFFFFF"/>
                </a:solidFill>
              </a14:hiddenFill>
            </a:ext>
          </a:extLst>
        </p:spPr>
      </p:pic>
      <p:sp>
        <p:nvSpPr>
          <p:cNvPr id="14" name="圆角矩形 13"/>
          <p:cNvSpPr/>
          <p:nvPr/>
        </p:nvSpPr>
        <p:spPr bwMode="auto">
          <a:xfrm>
            <a:off x="4459121" y="4706049"/>
            <a:ext cx="4380081" cy="419027"/>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en-US" altLang="zh-CN" sz="16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a:t>
            </a:r>
            <a:r>
              <a:rPr lang="zh-CN" altLang="en-US" sz="16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清明上河图</a:t>
            </a:r>
            <a:r>
              <a:rPr lang="en-US" altLang="zh-CN" sz="16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a:t>
            </a:r>
            <a:r>
              <a:rPr lang="zh-CN" altLang="en-US" sz="16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rPr>
              <a:t>中赵太丞家药铺柜中的算盘</a:t>
            </a:r>
            <a:endParaRPr lang="en-US" altLang="zh-CN" sz="1600"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1844887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p:cNvSpPr txBox="1">
            <a:spLocks/>
          </p:cNvSpPr>
          <p:nvPr/>
        </p:nvSpPr>
        <p:spPr>
          <a:xfrm>
            <a:off x="92297" y="282198"/>
            <a:ext cx="9144000" cy="654051"/>
          </a:xfrm>
          <a:prstGeom prst="rect">
            <a:avLst/>
          </a:prstGeom>
        </p:spPr>
        <p:txBody>
          <a:bodyPr>
            <a:normAutofit/>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defTabSz="914400">
              <a:lnSpc>
                <a:spcPct val="90000"/>
              </a:lnSpc>
            </a:pPr>
            <a:r>
              <a:rPr lang="zh-CN" altLang="en-US" sz="3200" dirty="0">
                <a:latin typeface="黑体" panose="02010609060101010101" pitchFamily="49" charset="-122"/>
                <a:ea typeface="黑体" panose="02010609060101010101" pitchFamily="49" charset="-122"/>
              </a:rPr>
              <a:t> </a:t>
            </a:r>
            <a:r>
              <a:rPr lang="zh-CN" altLang="en-US" sz="2400" dirty="0">
                <a:solidFill>
                  <a:srgbClr val="C00000"/>
                </a:solidFill>
                <a:latin typeface="黑体" panose="02010609060101010101" pitchFamily="49" charset="-122"/>
                <a:ea typeface="黑体" panose="02010609060101010101" pitchFamily="49" charset="-122"/>
              </a:rPr>
              <a:t>计算的诞生：从可计算到不可计算</a:t>
            </a:r>
          </a:p>
        </p:txBody>
      </p:sp>
      <p:sp>
        <p:nvSpPr>
          <p:cNvPr id="13" name="矩形 12"/>
          <p:cNvSpPr/>
          <p:nvPr/>
        </p:nvSpPr>
        <p:spPr>
          <a:xfrm>
            <a:off x="187377" y="1191581"/>
            <a:ext cx="8746761" cy="1508105"/>
          </a:xfrm>
          <a:prstGeom prst="rect">
            <a:avLst/>
          </a:prstGeom>
        </p:spPr>
        <p:txBody>
          <a:bodyPr wrap="square">
            <a:spAutoFit/>
          </a:bodyPr>
          <a:lstStyle/>
          <a:p>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20</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世纪初，人们发现有许多问题无法找到解决的方法。于是开始怀疑，是否对这些问题来说，根本就不存在算法，即</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不可计算</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sz="2400" dirty="0"/>
          </a:p>
          <a:p>
            <a:endParaRPr lang="en-US" altLang="zh-CN" sz="2800" dirty="0"/>
          </a:p>
        </p:txBody>
      </p:sp>
      <p:sp>
        <p:nvSpPr>
          <p:cNvPr id="23" name="矩形 22"/>
          <p:cNvSpPr/>
          <p:nvPr/>
        </p:nvSpPr>
        <p:spPr>
          <a:xfrm>
            <a:off x="-72399" y="2771459"/>
            <a:ext cx="4264654" cy="400110"/>
          </a:xfrm>
          <a:prstGeom prst="rect">
            <a:avLst/>
          </a:prstGeom>
        </p:spPr>
        <p:txBody>
          <a:bodyPr wrap="square">
            <a:spAutoFit/>
          </a:bodyPr>
          <a:lstStyle/>
          <a:p>
            <a:pPr algn="ctr"/>
            <a:r>
              <a:rPr lang="zh-CN" altLang="en-US" sz="2000" dirty="0">
                <a:latin typeface="黑体" panose="02010609060101010101" pitchFamily="49" charset="-122"/>
                <a:ea typeface="黑体" panose="02010609060101010101" pitchFamily="49" charset="-122"/>
              </a:rPr>
              <a:t>从费马猜想到</a:t>
            </a:r>
            <a:r>
              <a:rPr lang="zh-CN" altLang="zh-CN" sz="2000" dirty="0">
                <a:latin typeface="黑体" panose="02010609060101010101" pitchFamily="49" charset="-122"/>
                <a:ea typeface="黑体" panose="02010609060101010101" pitchFamily="49" charset="-122"/>
              </a:rPr>
              <a:t>费马定理</a:t>
            </a:r>
            <a:endParaRPr lang="zh-CN" altLang="en-US" sz="2000" dirty="0">
              <a:latin typeface="黑体" panose="02010609060101010101" pitchFamily="49" charset="-122"/>
              <a:ea typeface="黑体" panose="02010609060101010101" pitchFamily="49" charset="-122"/>
            </a:endParaRPr>
          </a:p>
        </p:txBody>
      </p:sp>
      <p:pic>
        <p:nvPicPr>
          <p:cNvPr id="2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566" y="2253657"/>
            <a:ext cx="3809947" cy="517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5" descr="费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912" y="3417755"/>
            <a:ext cx="1265822" cy="167759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9778" y="2512557"/>
            <a:ext cx="2114360" cy="2711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268568" y="5291041"/>
            <a:ext cx="3025477" cy="861774"/>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费马（</a:t>
            </a:r>
            <a:r>
              <a:rPr lang="en-US" altLang="zh-CN" sz="1600" dirty="0"/>
              <a:t> Pierre de Fermat </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）：法国人，律师，业余数学家</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1601-1665</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5476" y="2699684"/>
            <a:ext cx="2220645" cy="2523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3591501" y="5332262"/>
            <a:ext cx="5475383" cy="1200329"/>
          </a:xfrm>
          <a:prstGeom prst="rect">
            <a:avLst/>
          </a:prstGeom>
        </p:spPr>
        <p:txBody>
          <a:bodyPr wrap="square">
            <a:spAutoFit/>
          </a:bodyPr>
          <a:lstStyle/>
          <a:p>
            <a:pPr algn="just">
              <a:lnSpc>
                <a:spcPct val="150000"/>
              </a:lnSpc>
            </a:pPr>
            <a:r>
              <a:rPr lang="en-US" altLang="zh-CN" sz="1600" dirty="0"/>
              <a:t>1621</a:t>
            </a:r>
            <a:r>
              <a:rPr lang="zh-CN" altLang="en-US" sz="1600" dirty="0"/>
              <a:t>年出版的</a:t>
            </a:r>
            <a:r>
              <a:rPr lang="en-US" altLang="zh-CN" sz="1600" dirty="0"/>
              <a:t>《</a:t>
            </a:r>
            <a:r>
              <a:rPr lang="zh-CN" altLang="en-US" sz="1600" dirty="0"/>
              <a:t>算数</a:t>
            </a:r>
            <a:r>
              <a:rPr lang="en-US" altLang="zh-CN" sz="1600" dirty="0"/>
              <a:t>(</a:t>
            </a:r>
            <a:r>
              <a:rPr lang="en-US" altLang="zh-CN" sz="1600" dirty="0" err="1"/>
              <a:t>Diophanti</a:t>
            </a:r>
            <a:r>
              <a:rPr lang="en-US" altLang="zh-CN" sz="1600" dirty="0"/>
              <a:t> </a:t>
            </a:r>
            <a:r>
              <a:rPr lang="en-US" altLang="zh-CN" sz="1600" dirty="0" err="1"/>
              <a:t>Alexandrini</a:t>
            </a:r>
            <a:r>
              <a:rPr lang="en-US" altLang="zh-CN" sz="1600" dirty="0"/>
              <a:t> </a:t>
            </a:r>
            <a:r>
              <a:rPr lang="en-US" altLang="zh-CN" sz="1600" dirty="0" err="1"/>
              <a:t>Arithmeticorum</a:t>
            </a:r>
            <a:r>
              <a:rPr lang="en-US" altLang="zh-CN" sz="1600" dirty="0"/>
              <a:t> </a:t>
            </a:r>
            <a:r>
              <a:rPr lang="en-US" altLang="zh-CN" sz="1600" dirty="0" err="1"/>
              <a:t>Libri</a:t>
            </a:r>
            <a:r>
              <a:rPr lang="en-US" altLang="zh-CN" sz="1600" dirty="0"/>
              <a:t> Sex)》</a:t>
            </a:r>
            <a:r>
              <a:rPr lang="zh-CN" altLang="en-US" sz="1600" dirty="0"/>
              <a:t>，大约在</a:t>
            </a:r>
            <a:r>
              <a:rPr lang="en-US" altLang="zh-CN" sz="1600" dirty="0"/>
              <a:t>1637</a:t>
            </a:r>
            <a:r>
              <a:rPr lang="zh-CN" altLang="en-US" sz="1600" dirty="0"/>
              <a:t>年费马用拉丁文在本书右侧空白写下：篇幅不足难以写下证明过程</a:t>
            </a:r>
          </a:p>
        </p:txBody>
      </p:sp>
    </p:spTree>
    <p:extLst>
      <p:ext uri="{BB962C8B-B14F-4D97-AF65-F5344CB8AC3E}">
        <p14:creationId xmlns:p14="http://schemas.microsoft.com/office/powerpoint/2010/main" val="802744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34265" y="133051"/>
            <a:ext cx="9144000" cy="654051"/>
          </a:xfrm>
        </p:spPr>
        <p:txBody>
          <a:bodyPr/>
          <a:lstStyle/>
          <a:p>
            <a:pPr marL="162000"/>
            <a:r>
              <a:rPr lang="zh-CN" altLang="en-US" sz="2400" b="1" dirty="0">
                <a:latin typeface="黑体" panose="02010609060101010101" pitchFamily="49" charset="-122"/>
                <a:ea typeface="黑体" panose="02010609060101010101" pitchFamily="49" charset="-122"/>
              </a:rPr>
              <a:t>计算之力从何而来</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2838" y="2168283"/>
            <a:ext cx="2048934" cy="2371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2179387" y="4615559"/>
            <a:ext cx="3344989" cy="646331"/>
          </a:xfrm>
          <a:prstGeom prst="rect">
            <a:avLst/>
          </a:prstGeom>
        </p:spPr>
        <p:txBody>
          <a:bodyPr wrap="square">
            <a:spAutoFit/>
          </a:bodyPr>
          <a:lstStyle/>
          <a:p>
            <a:pPr algn="ct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Mathematical Problems (23</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个数学问题</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a:t>
            </a:r>
          </a:p>
          <a:p>
            <a:pPr algn="ctr"/>
            <a:r>
              <a:rPr lang="en-US" altLang="zh-CN" sz="1200" dirty="0">
                <a:latin typeface="Times New Roman" panose="02020603050405020304" pitchFamily="18" charset="0"/>
                <a:cs typeface="Times New Roman" panose="02020603050405020304" pitchFamily="18" charset="0"/>
              </a:rPr>
              <a:t>Lecture delivered before the International Congress of Mathematicians at Paris in 1900</a:t>
            </a:r>
          </a:p>
        </p:txBody>
      </p:sp>
      <p:pic>
        <p:nvPicPr>
          <p:cNvPr id="1028" name="Picture 4" descr="https://gss2.bdstatic.com/9fo3dSag_xI4khGkpoWK1HF6hhy/baike/w%3D268%3Bg%3D0/sign=f42c301bb51c8701d6b6b5e01f44f912/e1fe9925bc315c60eef7e5108bb1cb13485477e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65" y="2168284"/>
            <a:ext cx="1854641" cy="229451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432261" y="968011"/>
            <a:ext cx="5314275" cy="400110"/>
          </a:xfrm>
          <a:prstGeom prst="rect">
            <a:avLst/>
          </a:prstGeom>
        </p:spPr>
        <p:txBody>
          <a:bodyPr wrap="none">
            <a:spAutoFit/>
          </a:bodyPr>
          <a:lstStyle/>
          <a:p>
            <a:pPr algn="ctr"/>
            <a:r>
              <a:rPr lang="zh-CN" altLang="en-US" sz="20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工欲善其事，必先利其器：智能之器从何而来</a:t>
            </a:r>
          </a:p>
        </p:txBody>
      </p:sp>
      <p:sp>
        <p:nvSpPr>
          <p:cNvPr id="6" name="矩形 5"/>
          <p:cNvSpPr/>
          <p:nvPr/>
        </p:nvSpPr>
        <p:spPr>
          <a:xfrm>
            <a:off x="-168271" y="4539383"/>
            <a:ext cx="2859713" cy="461665"/>
          </a:xfrm>
          <a:prstGeom prst="rect">
            <a:avLst/>
          </a:prstGeom>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David Hilbert (1862-1943)</a:t>
            </a:r>
          </a:p>
          <a:p>
            <a:pPr algn="ct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德国著名数学家</a:t>
            </a:r>
          </a:p>
        </p:txBody>
      </p:sp>
      <p:sp>
        <p:nvSpPr>
          <p:cNvPr id="11" name="圆角矩形 16"/>
          <p:cNvSpPr>
            <a:spLocks/>
          </p:cNvSpPr>
          <p:nvPr/>
        </p:nvSpPr>
        <p:spPr bwMode="auto">
          <a:xfrm>
            <a:off x="5141352" y="1773697"/>
            <a:ext cx="3881878" cy="1769715"/>
          </a:xfrm>
          <a:prstGeom prst="wedgeRectCallout">
            <a:avLst>
              <a:gd name="adj1" fmla="val -81556"/>
              <a:gd name="adj2" fmla="val 46636"/>
            </a:avLst>
          </a:prstGeom>
          <a:solidFill>
            <a:srgbClr val="FFFFFF"/>
          </a:solidFill>
          <a:ln w="25400">
            <a:solidFill>
              <a:schemeClr val="accent2"/>
            </a:solidFill>
            <a:bevel/>
            <a:headEnd/>
            <a:tailEnd/>
          </a:ln>
        </p:spPr>
        <p:txBody>
          <a:bodyPr wrap="square" tIns="0" bIns="0" anchor="ctr">
            <a:spAutoFit/>
          </a:bodyP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9pPr>
          </a:lstStyle>
          <a:p>
            <a:endParaRPr lang="en-US" altLang="zh-CN" sz="1200" dirty="0">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300" dirty="0">
                <a:latin typeface="Times New Roman" panose="02020603050405020304" pitchFamily="18" charset="0"/>
                <a:ea typeface="微软雅黑" panose="020B0503020204020204" pitchFamily="34" charset="-122"/>
                <a:cs typeface="Times New Roman" panose="02020603050405020304" pitchFamily="18" charset="0"/>
              </a:rPr>
              <a:t>问题</a:t>
            </a:r>
            <a:r>
              <a:rPr lang="en-US" altLang="zh-CN" sz="13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3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3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300" dirty="0">
                <a:latin typeface="Times New Roman" panose="02020603050405020304" pitchFamily="18" charset="0"/>
                <a:ea typeface="微软雅黑" panose="020B0503020204020204" pitchFamily="34" charset="-122"/>
                <a:cs typeface="Times New Roman" panose="02020603050405020304" pitchFamily="18" charset="0"/>
              </a:rPr>
              <a:t>证明算术公理的相容性 </a:t>
            </a:r>
            <a:r>
              <a:rPr kumimoji="1" lang="en-US" altLang="zh-CN" sz="1200" b="1" dirty="0">
                <a:solidFill>
                  <a:srgbClr val="0066FF"/>
                </a:solidFill>
                <a:latin typeface="Times New Roman" panose="02020603050405020304" pitchFamily="18" charset="0"/>
                <a:ea typeface="微软雅黑" panose="020B0503020204020204" pitchFamily="34" charset="-122"/>
                <a:cs typeface="Times New Roman" panose="02020603050405020304" pitchFamily="18" charset="0"/>
              </a:rPr>
              <a:t>(the compatibility of the arithmetical axioms)</a:t>
            </a:r>
          </a:p>
          <a:p>
            <a:pPr marL="285750" lvl="0" indent="-285750">
              <a:lnSpc>
                <a:spcPct val="150000"/>
              </a:lnSpc>
              <a:buFont typeface="Wingdings" panose="05000000000000000000" pitchFamily="2" charset="2"/>
              <a:buChar char="l"/>
            </a:pPr>
            <a:r>
              <a:rPr lang="zh-CN" altLang="en-US" sz="13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完备性</a:t>
            </a:r>
            <a:r>
              <a:rPr lang="zh-CN" altLang="en-US" sz="13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300" dirty="0">
                <a:latin typeface="Times New Roman" panose="02020603050405020304" pitchFamily="18" charset="0"/>
                <a:ea typeface="微软雅黑" panose="020B0503020204020204" pitchFamily="34" charset="-122"/>
                <a:cs typeface="Times New Roman" panose="02020603050405020304" pitchFamily="18" charset="0"/>
              </a:rPr>
              <a:t>所有能够从该形式化系统推导出来的</a:t>
            </a:r>
            <a:r>
              <a:rPr lang="zh-CN" altLang="en-US" sz="1300" dirty="0">
                <a:latin typeface="Times New Roman" panose="02020603050405020304" pitchFamily="18" charset="0"/>
                <a:ea typeface="微软雅黑" panose="020B0503020204020204" pitchFamily="34" charset="-122"/>
                <a:cs typeface="Times New Roman" panose="02020603050405020304" pitchFamily="18" charset="0"/>
              </a:rPr>
              <a:t>命题</a:t>
            </a:r>
            <a:r>
              <a:rPr lang="zh-CN" altLang="zh-CN" sz="1300" dirty="0">
                <a:latin typeface="Times New Roman" panose="02020603050405020304" pitchFamily="18" charset="0"/>
                <a:ea typeface="微软雅黑" panose="020B0503020204020204" pitchFamily="34" charset="-122"/>
                <a:cs typeface="Times New Roman" panose="02020603050405020304" pitchFamily="18" charset="0"/>
              </a:rPr>
              <a:t>，都可以从这个形式化系统推导出来。</a:t>
            </a:r>
          </a:p>
          <a:p>
            <a:pPr marL="285750" indent="-285750">
              <a:lnSpc>
                <a:spcPct val="150000"/>
              </a:lnSpc>
              <a:buFont typeface="Wingdings" panose="05000000000000000000" pitchFamily="2" charset="2"/>
              <a:buChar char="l"/>
            </a:pPr>
            <a:r>
              <a:rPr lang="zh-CN" altLang="en-US" sz="13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一致性</a:t>
            </a:r>
            <a:r>
              <a:rPr lang="zh-CN" altLang="en-US" sz="1300" dirty="0">
                <a:latin typeface="Times New Roman" panose="02020603050405020304" pitchFamily="18" charset="0"/>
                <a:ea typeface="微软雅黑" panose="020B0503020204020204" pitchFamily="34" charset="-122"/>
                <a:cs typeface="Times New Roman" panose="02020603050405020304" pitchFamily="18" charset="0"/>
              </a:rPr>
              <a:t>：一个命题不可能同时为真或为假</a:t>
            </a:r>
          </a:p>
          <a:p>
            <a:pPr marL="285750" indent="-285750">
              <a:lnSpc>
                <a:spcPct val="150000"/>
              </a:lnSpc>
              <a:buFont typeface="Wingdings" panose="05000000000000000000" pitchFamily="2" charset="2"/>
              <a:buChar char="l"/>
            </a:pPr>
            <a:r>
              <a:rPr lang="zh-CN" altLang="en-US" sz="13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可判定性</a:t>
            </a:r>
            <a:r>
              <a:rPr lang="zh-CN" altLang="en-US" sz="1300" dirty="0">
                <a:latin typeface="Times New Roman" panose="02020603050405020304" pitchFamily="18" charset="0"/>
                <a:ea typeface="微软雅黑" panose="020B0503020204020204" pitchFamily="34" charset="-122"/>
                <a:cs typeface="Times New Roman" panose="02020603050405020304" pitchFamily="18" charset="0"/>
              </a:rPr>
              <a:t>：算法在有限步内判定命题的真伪</a:t>
            </a:r>
            <a:endParaRPr lang="en-US" altLang="zh-CN" sz="13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椭圆形标注 7"/>
          <p:cNvSpPr/>
          <p:nvPr/>
        </p:nvSpPr>
        <p:spPr>
          <a:xfrm>
            <a:off x="5562524" y="4235161"/>
            <a:ext cx="3039534" cy="1242172"/>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dirty="0">
                <a:latin typeface="Times New Roman" panose="02020603050405020304" pitchFamily="18" charset="0"/>
                <a:ea typeface="黑体" pitchFamily="49" charset="-122"/>
                <a:cs typeface="Times New Roman" panose="02020603050405020304" pitchFamily="18" charset="0"/>
              </a:rPr>
              <a:t>如何证明（计算）这一问题？可用怎样的“计算载体”来实现？</a:t>
            </a:r>
          </a:p>
        </p:txBody>
      </p:sp>
    </p:spTree>
    <p:extLst>
      <p:ext uri="{BB962C8B-B14F-4D97-AF65-F5344CB8AC3E}">
        <p14:creationId xmlns:p14="http://schemas.microsoft.com/office/powerpoint/2010/main" val="338773176"/>
      </p:ext>
    </p:extLst>
  </p:cSld>
  <p:clrMapOvr>
    <a:masterClrMapping/>
  </p:clrMapOvr>
</p:sld>
</file>

<file path=ppt/theme/theme1.xml><?xml version="1.0" encoding="utf-8"?>
<a:theme xmlns:a="http://schemas.openxmlformats.org/drawingml/2006/main" name="白底灰边-Office2010风格">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体+Times">
      <a:majorFont>
        <a:latin typeface="Times New Roman"/>
        <a:ea typeface="黑体"/>
        <a:cs typeface=""/>
      </a:majorFont>
      <a:minorFont>
        <a:latin typeface="Times New Roman"/>
        <a:ea typeface="黑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白底灰边-Office2010风格</Template>
  <TotalTime>3077</TotalTime>
  <Words>2993</Words>
  <Application>Microsoft Office PowerPoint</Application>
  <PresentationFormat>全屏显示(4:3)</PresentationFormat>
  <Paragraphs>355</Paragraphs>
  <Slides>42</Slides>
  <Notes>12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42</vt:i4>
      </vt:variant>
    </vt:vector>
  </HeadingPairs>
  <TitlesOfParts>
    <vt:vector size="53" baseType="lpstr">
      <vt:lpstr>黑体</vt:lpstr>
      <vt:lpstr>华文中宋</vt:lpstr>
      <vt:lpstr>微软雅黑</vt:lpstr>
      <vt:lpstr>Arial</vt:lpstr>
      <vt:lpstr>Calibri</vt:lpstr>
      <vt:lpstr>Cambria Math</vt:lpstr>
      <vt:lpstr>Tahoma</vt:lpstr>
      <vt:lpstr>Times New Roman</vt:lpstr>
      <vt:lpstr>Verdana</vt:lpstr>
      <vt:lpstr>Wingdings</vt:lpstr>
      <vt:lpstr>白底灰边-Office2010风格</vt:lpstr>
      <vt:lpstr>第一章 绪论</vt:lpstr>
      <vt:lpstr>教材：吴飞，《人工智能导论：模型与算法》，高等教育出版社 </vt:lpstr>
      <vt:lpstr>PowerPoint 演示文稿</vt:lpstr>
      <vt:lpstr>PowerPoint 演示文稿</vt:lpstr>
      <vt:lpstr>本书内容介绍</vt:lpstr>
      <vt:lpstr>PowerPoint 演示文稿</vt:lpstr>
      <vt:lpstr>PowerPoint 演示文稿</vt:lpstr>
      <vt:lpstr>PowerPoint 演示文稿</vt:lpstr>
      <vt:lpstr>计算之力从何而来</vt:lpstr>
      <vt:lpstr>计算之力从何而来</vt:lpstr>
      <vt:lpstr>计算之力从何而来</vt:lpstr>
      <vt:lpstr>人工智能：以机器为载体的人类智能或生物智能</vt:lpstr>
      <vt:lpstr>图灵机模型使得人类得以迈入自动计算时代</vt:lpstr>
      <vt:lpstr>对智能的测试：图灵测试</vt:lpstr>
      <vt:lpstr>摩尔定律支撑自动计算时代快速发展： 摩尔定律 （计算机速度1年半增长1倍），亿级晶体管、千亿指令/秒</vt:lpstr>
      <vt:lpstr>人工智能的诞生</vt:lpstr>
      <vt:lpstr>人工智能的诞生</vt:lpstr>
      <vt:lpstr>人工智能的诞生</vt:lpstr>
      <vt:lpstr>PowerPoint 演示文稿</vt:lpstr>
      <vt:lpstr>PowerPoint 演示文稿</vt:lpstr>
      <vt:lpstr>从智能角度对人工智能的分类</vt:lpstr>
      <vt:lpstr>从智能角度对人工智能的分类</vt:lpstr>
      <vt:lpstr>PowerPoint 演示文稿</vt:lpstr>
      <vt:lpstr>可计算载体：形式化与机械化</vt:lpstr>
      <vt:lpstr>PowerPoint 演示文稿</vt:lpstr>
      <vt:lpstr>智能计算方法</vt:lpstr>
      <vt:lpstr>人工智能三种主流方法区别</vt:lpstr>
      <vt:lpstr>符号主义人工智能(Symbolic AI)为核心的逻辑推理</vt:lpstr>
      <vt:lpstr>符号主义人工智能(Symbolic AI)为核心的逻辑推理</vt:lpstr>
      <vt:lpstr>PowerPoint 演示文稿</vt:lpstr>
      <vt:lpstr>PowerPoint 演示文稿</vt:lpstr>
      <vt:lpstr>PowerPoint 演示文稿</vt:lpstr>
      <vt:lpstr>PowerPoint 演示文稿</vt:lpstr>
      <vt:lpstr>从AlphaGo到 AlphaGo Zero(元)：典型的规则、数据和行为相互协调的智能算法</vt:lpstr>
      <vt:lpstr>从AlphaGo到 AlphaGo Zero(元)</vt:lpstr>
      <vt:lpstr>从AlphaGo到 AlphaGo Zero(元)</vt:lpstr>
      <vt:lpstr>从AlphaGo到 AlphaGo Zero(元)</vt:lpstr>
      <vt:lpstr>从AlphaGo到AlphaGo Zero(元)</vt:lpstr>
      <vt:lpstr>从AlphaGo到 AlphaGo Zero(元)</vt:lpstr>
      <vt:lpstr>从AlphaGo到AlphaFold</vt:lpstr>
      <vt:lpstr>中国大学MOOC课程：人工智能：模型与算法</vt:lpstr>
      <vt:lpstr>实训题目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wuxf</dc:creator>
  <cp:lastModifiedBy>David yonggang</cp:lastModifiedBy>
  <cp:revision>1500</cp:revision>
  <dcterms:created xsi:type="dcterms:W3CDTF">2018-01-15T02:11:00Z</dcterms:created>
  <dcterms:modified xsi:type="dcterms:W3CDTF">2021-10-30T15:31:50Z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